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70" r:id="rId2"/>
    <p:sldId id="271" r:id="rId3"/>
    <p:sldId id="256" r:id="rId4"/>
    <p:sldId id="257" r:id="rId5"/>
    <p:sldId id="258" r:id="rId6"/>
    <p:sldId id="269" r:id="rId7"/>
    <p:sldId id="264" r:id="rId8"/>
    <p:sldId id="265" r:id="rId9"/>
    <p:sldId id="266" r:id="rId10"/>
    <p:sldId id="267" r:id="rId11"/>
    <p:sldId id="259" r:id="rId12"/>
    <p:sldId id="260" r:id="rId13"/>
    <p:sldId id="261" r:id="rId14"/>
    <p:sldId id="263" r:id="rId15"/>
    <p:sldId id="268" r:id="rId16"/>
  </p:sldIdLst>
  <p:sldSz cx="14630400" cy="8229600"/>
  <p:notesSz cx="8229600" cy="14630400"/>
  <p:embeddedFontLst>
    <p:embeddedFont>
      <p:font typeface="Noto Sans TC" panose="020B0604020202020204" charset="-128"/>
      <p:regular r:id="rId18"/>
    </p:embeddedFont>
    <p:embeddedFont>
      <p:font typeface="Sora"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604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A331A9-84AD-07D2-A6D5-DDA0171F23DF}"/>
              </a:ext>
            </a:extLst>
          </p:cNvPr>
          <p:cNvPicPr>
            <a:picLocks noChangeAspect="1"/>
          </p:cNvPicPr>
          <p:nvPr/>
        </p:nvPicPr>
        <p:blipFill>
          <a:blip r:embed="rId2">
            <a:duotone>
              <a:prstClr val="black"/>
              <a:schemeClr val="accent1">
                <a:tint val="45000"/>
                <a:satMod val="400000"/>
              </a:schemeClr>
            </a:duotone>
          </a:blip>
          <a:stretch>
            <a:fillRect/>
          </a:stretch>
        </p:blipFill>
        <p:spPr>
          <a:xfrm>
            <a:off x="3476978" y="1214819"/>
            <a:ext cx="7473244" cy="749873"/>
          </a:xfrm>
          <a:prstGeom prst="rect">
            <a:avLst/>
          </a:prstGeom>
        </p:spPr>
      </p:pic>
      <p:pic>
        <p:nvPicPr>
          <p:cNvPr id="8" name="Picture 7">
            <a:extLst>
              <a:ext uri="{FF2B5EF4-FFF2-40B4-BE49-F238E27FC236}">
                <a16:creationId xmlns:a16="http://schemas.microsoft.com/office/drawing/2014/main" id="{D29342E0-91CF-A970-6348-23058B2AF132}"/>
              </a:ext>
            </a:extLst>
          </p:cNvPr>
          <p:cNvPicPr>
            <a:picLocks noChangeAspect="1"/>
          </p:cNvPicPr>
          <p:nvPr/>
        </p:nvPicPr>
        <p:blipFill>
          <a:blip r:embed="rId3">
            <a:duotone>
              <a:prstClr val="black"/>
              <a:schemeClr val="accent1">
                <a:tint val="45000"/>
                <a:satMod val="400000"/>
              </a:schemeClr>
            </a:duotone>
          </a:blip>
          <a:stretch>
            <a:fillRect/>
          </a:stretch>
        </p:blipFill>
        <p:spPr>
          <a:xfrm>
            <a:off x="3615976" y="1964692"/>
            <a:ext cx="7334246" cy="830997"/>
          </a:xfrm>
          <a:prstGeom prst="rect">
            <a:avLst/>
          </a:prstGeom>
        </p:spPr>
      </p:pic>
      <p:pic>
        <p:nvPicPr>
          <p:cNvPr id="12" name="Picture 11">
            <a:extLst>
              <a:ext uri="{FF2B5EF4-FFF2-40B4-BE49-F238E27FC236}">
                <a16:creationId xmlns:a16="http://schemas.microsoft.com/office/drawing/2014/main" id="{F46AD348-A650-16BB-1CB4-6C82EE2A27FA}"/>
              </a:ext>
            </a:extLst>
          </p:cNvPr>
          <p:cNvPicPr>
            <a:picLocks noChangeAspect="1"/>
          </p:cNvPicPr>
          <p:nvPr/>
        </p:nvPicPr>
        <p:blipFill>
          <a:blip r:embed="rId4"/>
          <a:stretch>
            <a:fillRect/>
          </a:stretch>
        </p:blipFill>
        <p:spPr>
          <a:xfrm>
            <a:off x="2043290" y="5180153"/>
            <a:ext cx="9758852" cy="1005927"/>
          </a:xfrm>
          <a:prstGeom prst="rect">
            <a:avLst/>
          </a:prstGeom>
        </p:spPr>
      </p:pic>
      <p:sp>
        <p:nvSpPr>
          <p:cNvPr id="13" name="TextBox 12">
            <a:extLst>
              <a:ext uri="{FF2B5EF4-FFF2-40B4-BE49-F238E27FC236}">
                <a16:creationId xmlns:a16="http://schemas.microsoft.com/office/drawing/2014/main" id="{7CD69F38-36FF-9650-92FE-877AC7B4B5ED}"/>
              </a:ext>
            </a:extLst>
          </p:cNvPr>
          <p:cNvSpPr txBox="1"/>
          <p:nvPr/>
        </p:nvSpPr>
        <p:spPr>
          <a:xfrm>
            <a:off x="9168692" y="6457244"/>
            <a:ext cx="4727929" cy="461665"/>
          </a:xfrm>
          <a:prstGeom prst="rect">
            <a:avLst/>
          </a:prstGeom>
          <a:noFill/>
        </p:spPr>
        <p:txBody>
          <a:bodyPr wrap="square" rtlCol="0">
            <a:spAutoFit/>
          </a:bodyPr>
          <a:lstStyle/>
          <a:p>
            <a:r>
              <a:rPr lang="en-IN" sz="2400" b="1" dirty="0">
                <a:solidFill>
                  <a:schemeClr val="bg1"/>
                </a:solidFill>
              </a:rPr>
              <a:t>GUIDE NAME:DR.M.S.VINMATHI</a:t>
            </a:r>
          </a:p>
        </p:txBody>
      </p:sp>
      <p:sp>
        <p:nvSpPr>
          <p:cNvPr id="14" name="TextBox 13">
            <a:extLst>
              <a:ext uri="{FF2B5EF4-FFF2-40B4-BE49-F238E27FC236}">
                <a16:creationId xmlns:a16="http://schemas.microsoft.com/office/drawing/2014/main" id="{29D2EB0D-79DF-6989-578F-A629EE20843C}"/>
              </a:ext>
            </a:extLst>
          </p:cNvPr>
          <p:cNvSpPr txBox="1"/>
          <p:nvPr/>
        </p:nvSpPr>
        <p:spPr>
          <a:xfrm>
            <a:off x="1329978" y="6400985"/>
            <a:ext cx="3973688" cy="461665"/>
          </a:xfrm>
          <a:prstGeom prst="rect">
            <a:avLst/>
          </a:prstGeom>
          <a:noFill/>
        </p:spPr>
        <p:txBody>
          <a:bodyPr wrap="square" rtlCol="0">
            <a:spAutoFit/>
          </a:bodyPr>
          <a:lstStyle/>
          <a:p>
            <a:r>
              <a:rPr lang="en-IN" sz="2400" b="1" dirty="0">
                <a:solidFill>
                  <a:schemeClr val="bg1"/>
                </a:solidFill>
              </a:rPr>
              <a:t>BATCH: C1</a:t>
            </a:r>
          </a:p>
        </p:txBody>
      </p:sp>
      <p:pic>
        <p:nvPicPr>
          <p:cNvPr id="18" name="Picture 17">
            <a:extLst>
              <a:ext uri="{FF2B5EF4-FFF2-40B4-BE49-F238E27FC236}">
                <a16:creationId xmlns:a16="http://schemas.microsoft.com/office/drawing/2014/main" id="{C3F7E4DA-B373-D61E-D23A-39FF37B3B2FE}"/>
              </a:ext>
            </a:extLst>
          </p:cNvPr>
          <p:cNvPicPr>
            <a:picLocks noChangeAspect="1"/>
          </p:cNvPicPr>
          <p:nvPr/>
        </p:nvPicPr>
        <p:blipFill>
          <a:blip r:embed="rId5">
            <a:duotone>
              <a:prstClr val="black"/>
              <a:schemeClr val="accent1">
                <a:tint val="45000"/>
                <a:satMod val="400000"/>
              </a:schemeClr>
            </a:duotone>
          </a:blip>
          <a:stretch>
            <a:fillRect/>
          </a:stretch>
        </p:blipFill>
        <p:spPr>
          <a:xfrm>
            <a:off x="2511031" y="277132"/>
            <a:ext cx="9382557" cy="1066892"/>
          </a:xfrm>
          <a:prstGeom prst="rect">
            <a:avLst/>
          </a:prstGeom>
        </p:spPr>
      </p:pic>
      <p:sp>
        <p:nvSpPr>
          <p:cNvPr id="20" name="TextBox 19">
            <a:extLst>
              <a:ext uri="{FF2B5EF4-FFF2-40B4-BE49-F238E27FC236}">
                <a16:creationId xmlns:a16="http://schemas.microsoft.com/office/drawing/2014/main" id="{04C29921-8D18-9AB9-707F-66173A232223}"/>
              </a:ext>
            </a:extLst>
          </p:cNvPr>
          <p:cNvSpPr txBox="1"/>
          <p:nvPr/>
        </p:nvSpPr>
        <p:spPr>
          <a:xfrm>
            <a:off x="1488022" y="3578578"/>
            <a:ext cx="5827177" cy="830997"/>
          </a:xfrm>
          <a:prstGeom prst="rect">
            <a:avLst/>
          </a:prstGeom>
          <a:noFill/>
        </p:spPr>
        <p:txBody>
          <a:bodyPr wrap="square" rtlCol="0">
            <a:spAutoFit/>
          </a:bodyPr>
          <a:lstStyle/>
          <a:p>
            <a:pPr marL="285750" indent="-285750">
              <a:buFont typeface="Arial" panose="020B0604020202020204" pitchFamily="34" charset="0"/>
              <a:buChar char="•"/>
            </a:pPr>
            <a:r>
              <a:rPr lang="en-IN" sz="2400" b="1" dirty="0">
                <a:solidFill>
                  <a:schemeClr val="bg1"/>
                </a:solidFill>
              </a:rPr>
              <a:t>SAMYUKTHA .G (211422104423)</a:t>
            </a:r>
          </a:p>
          <a:p>
            <a:pPr marL="285750" indent="-285750">
              <a:buFont typeface="Arial" panose="020B0604020202020204" pitchFamily="34" charset="0"/>
              <a:buChar char="•"/>
            </a:pPr>
            <a:r>
              <a:rPr lang="en-IN" sz="2400" b="1" dirty="0">
                <a:solidFill>
                  <a:schemeClr val="bg1"/>
                </a:solidFill>
              </a:rPr>
              <a:t>SAIMA NOOREEN .S (211422104417)</a:t>
            </a:r>
          </a:p>
        </p:txBody>
      </p:sp>
    </p:spTree>
    <p:extLst>
      <p:ext uri="{BB962C8B-B14F-4D97-AF65-F5344CB8AC3E}">
        <p14:creationId xmlns:p14="http://schemas.microsoft.com/office/powerpoint/2010/main" val="239913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lh7-rt.googleusercontent.com/docsz/AD_4nXeNqoYmXbiBoQd9vsfWqtFRYMc2RpcMMRifOCm645Fg6RT_OTMrY_khIAeOXRjgno8jqO-YQwdEfed81fXM4tP7tNpX6uVweueKXa4OtNkTcHEdi4WTNdNo_a9OvMkyRpAfpQo3-aJ3DnY0foZy9f4IOeNAOe9MlibYkNPuakg1Gyjpx9hndjM?key=FzyIM3X2i4MV2MT6AZXBHw">
            <a:extLst>
              <a:ext uri="{FF2B5EF4-FFF2-40B4-BE49-F238E27FC236}">
                <a16:creationId xmlns:a16="http://schemas.microsoft.com/office/drawing/2014/main" id="{F276BEE0-1606-8D8E-AC47-28B5F92D3F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9511" y="45155"/>
            <a:ext cx="5700889" cy="8139289"/>
          </a:xfrm>
          <a:prstGeom prst="rect">
            <a:avLst/>
          </a:prstGeom>
          <a:solidFill>
            <a:schemeClr val="bg1"/>
          </a:solidFill>
        </p:spPr>
      </p:pic>
      <p:sp>
        <p:nvSpPr>
          <p:cNvPr id="3" name="TextBox 2">
            <a:extLst>
              <a:ext uri="{FF2B5EF4-FFF2-40B4-BE49-F238E27FC236}">
                <a16:creationId xmlns:a16="http://schemas.microsoft.com/office/drawing/2014/main" id="{3CCD482A-E112-778E-C31B-6B6C9FA0BAB4}"/>
              </a:ext>
            </a:extLst>
          </p:cNvPr>
          <p:cNvSpPr txBox="1"/>
          <p:nvPr/>
        </p:nvSpPr>
        <p:spPr>
          <a:xfrm>
            <a:off x="1986844" y="3068950"/>
            <a:ext cx="4402667" cy="646331"/>
          </a:xfrm>
          <a:prstGeom prst="rect">
            <a:avLst/>
          </a:prstGeom>
          <a:noFill/>
        </p:spPr>
        <p:txBody>
          <a:bodyPr wrap="square" rtlCol="0">
            <a:spAutoFit/>
          </a:bodyPr>
          <a:lstStyle/>
          <a:p>
            <a:r>
              <a:rPr lang="en-IN" sz="3600" b="1" dirty="0">
                <a:solidFill>
                  <a:schemeClr val="bg1"/>
                </a:solidFill>
              </a:rPr>
              <a:t>ACTIVITY DIAGRAM</a:t>
            </a:r>
          </a:p>
        </p:txBody>
      </p:sp>
    </p:spTree>
    <p:extLst>
      <p:ext uri="{BB962C8B-B14F-4D97-AF65-F5344CB8AC3E}">
        <p14:creationId xmlns:p14="http://schemas.microsoft.com/office/powerpoint/2010/main" val="1498554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2749"/>
            <a:ext cx="10051971"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Data Collection and Preprocessing</a:t>
            </a:r>
            <a:endParaRPr lang="en-US" sz="4450" dirty="0"/>
          </a:p>
        </p:txBody>
      </p:sp>
      <p:sp>
        <p:nvSpPr>
          <p:cNvPr id="3" name="Text 1"/>
          <p:cNvSpPr/>
          <p:nvPr/>
        </p:nvSpPr>
        <p:spPr>
          <a:xfrm>
            <a:off x="793790" y="315515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Data collection is a crucial step, encompassing various sources like weather stations, soil sensors, and satellite imagery. Preprocessing ensures data quality and prepares it for model training.</a:t>
            </a:r>
            <a:endParaRPr lang="en-US" sz="1750" dirty="0"/>
          </a:p>
        </p:txBody>
      </p:sp>
      <p:sp>
        <p:nvSpPr>
          <p:cNvPr id="4" name="Text 2"/>
          <p:cNvSpPr/>
          <p:nvPr/>
        </p:nvSpPr>
        <p:spPr>
          <a:xfrm>
            <a:off x="793790" y="436292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Data Sources</a:t>
            </a:r>
            <a:endParaRPr lang="en-US" sz="2200" dirty="0"/>
          </a:p>
        </p:txBody>
      </p:sp>
      <p:sp>
        <p:nvSpPr>
          <p:cNvPr id="5" name="Text 3"/>
          <p:cNvSpPr/>
          <p:nvPr/>
        </p:nvSpPr>
        <p:spPr>
          <a:xfrm>
            <a:off x="793790" y="494407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Weather data, soil analysis, historical crop yields, and satellite imagery.</a:t>
            </a:r>
            <a:endParaRPr lang="en-US" sz="1750" dirty="0"/>
          </a:p>
        </p:txBody>
      </p:sp>
      <p:sp>
        <p:nvSpPr>
          <p:cNvPr id="6" name="Text 4"/>
          <p:cNvSpPr/>
          <p:nvPr/>
        </p:nvSpPr>
        <p:spPr>
          <a:xfrm>
            <a:off x="5332928" y="436292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Data Cleaning</a:t>
            </a:r>
            <a:endParaRPr lang="en-US" sz="2200" dirty="0"/>
          </a:p>
        </p:txBody>
      </p:sp>
      <p:sp>
        <p:nvSpPr>
          <p:cNvPr id="7" name="Text 5"/>
          <p:cNvSpPr/>
          <p:nvPr/>
        </p:nvSpPr>
        <p:spPr>
          <a:xfrm>
            <a:off x="5332928" y="494407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Handling missing values, removing outliers, and transforming data formats.</a:t>
            </a:r>
            <a:endParaRPr lang="en-US" sz="1750" dirty="0"/>
          </a:p>
        </p:txBody>
      </p:sp>
      <p:sp>
        <p:nvSpPr>
          <p:cNvPr id="8" name="Text 6"/>
          <p:cNvSpPr/>
          <p:nvPr/>
        </p:nvSpPr>
        <p:spPr>
          <a:xfrm>
            <a:off x="9872067" y="4362926"/>
            <a:ext cx="2897267"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Feature Engineering</a:t>
            </a:r>
            <a:endParaRPr lang="en-US" sz="2200" dirty="0"/>
          </a:p>
        </p:txBody>
      </p:sp>
      <p:sp>
        <p:nvSpPr>
          <p:cNvPr id="9" name="Text 7"/>
          <p:cNvSpPr/>
          <p:nvPr/>
        </p:nvSpPr>
        <p:spPr>
          <a:xfrm>
            <a:off x="9872067" y="494407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Creating new features from existing data to improve model performance.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2944" y="853083"/>
            <a:ext cx="7566898" cy="618649"/>
          </a:xfrm>
          <a:prstGeom prst="rect">
            <a:avLst/>
          </a:prstGeom>
          <a:noFill/>
          <a:ln/>
        </p:spPr>
        <p:txBody>
          <a:bodyPr wrap="none" lIns="0" tIns="0" rIns="0" bIns="0" rtlCol="0" anchor="t"/>
          <a:lstStyle/>
          <a:p>
            <a:pPr marL="0" indent="0">
              <a:lnSpc>
                <a:spcPts val="4850"/>
              </a:lnSpc>
              <a:buNone/>
            </a:pPr>
            <a:r>
              <a:rPr lang="en-US" sz="3850" dirty="0">
                <a:solidFill>
                  <a:srgbClr val="97B8FF"/>
                </a:solidFill>
                <a:latin typeface="Sora" pitchFamily="34" charset="0"/>
                <a:ea typeface="Sora" pitchFamily="34" charset="-122"/>
                <a:cs typeface="Sora" pitchFamily="34" charset="-120"/>
              </a:rPr>
              <a:t>Model Training and Evaluation</a:t>
            </a:r>
            <a:endParaRPr lang="en-US" sz="3850" dirty="0"/>
          </a:p>
        </p:txBody>
      </p:sp>
      <p:sp>
        <p:nvSpPr>
          <p:cNvPr id="4" name="Text 1"/>
          <p:cNvSpPr/>
          <p:nvPr/>
        </p:nvSpPr>
        <p:spPr>
          <a:xfrm>
            <a:off x="692944" y="1768673"/>
            <a:ext cx="7758113" cy="633413"/>
          </a:xfrm>
          <a:prstGeom prst="rect">
            <a:avLst/>
          </a:prstGeom>
          <a:noFill/>
          <a:ln/>
        </p:spPr>
        <p:txBody>
          <a:bodyPr wrap="square" lIns="0" tIns="0" rIns="0" bIns="0" rtlCol="0" anchor="t"/>
          <a:lstStyle/>
          <a:p>
            <a:pPr marL="0" indent="0">
              <a:lnSpc>
                <a:spcPts val="2450"/>
              </a:lnSpc>
              <a:buNone/>
            </a:pPr>
            <a:r>
              <a:rPr lang="en-US" sz="1550" dirty="0">
                <a:solidFill>
                  <a:srgbClr val="E0D6DE"/>
                </a:solidFill>
                <a:latin typeface="Noto Sans TC" pitchFamily="34" charset="0"/>
                <a:ea typeface="Noto Sans TC" pitchFamily="34" charset="-122"/>
                <a:cs typeface="Noto Sans TC" pitchFamily="34" charset="-120"/>
              </a:rPr>
              <a:t>The preprocessed data is used to train the decision tree model. Evaluation metrics determine the model's accuracy and performance.</a:t>
            </a:r>
            <a:endParaRPr lang="en-US" sz="1550" dirty="0"/>
          </a:p>
        </p:txBody>
      </p:sp>
      <p:pic>
        <p:nvPicPr>
          <p:cNvPr id="5" name="Image 1" descr="preencoded.png"/>
          <p:cNvPicPr>
            <a:picLocks noChangeAspect="1"/>
          </p:cNvPicPr>
          <p:nvPr/>
        </p:nvPicPr>
        <p:blipFill>
          <a:blip r:embed="rId4"/>
          <a:stretch>
            <a:fillRect/>
          </a:stretch>
        </p:blipFill>
        <p:spPr>
          <a:xfrm>
            <a:off x="692944" y="2624733"/>
            <a:ext cx="989886" cy="1583888"/>
          </a:xfrm>
          <a:prstGeom prst="rect">
            <a:avLst/>
          </a:prstGeom>
        </p:spPr>
      </p:pic>
      <p:sp>
        <p:nvSpPr>
          <p:cNvPr id="6" name="Text 2"/>
          <p:cNvSpPr/>
          <p:nvPr/>
        </p:nvSpPr>
        <p:spPr>
          <a:xfrm>
            <a:off x="1979771" y="2822615"/>
            <a:ext cx="2474833" cy="309324"/>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pitchFamily="34" charset="0"/>
                <a:ea typeface="Sora" pitchFamily="34" charset="-122"/>
                <a:cs typeface="Sora" pitchFamily="34" charset="-120"/>
              </a:rPr>
              <a:t>Splitting Data</a:t>
            </a:r>
            <a:endParaRPr lang="en-US" sz="1900" dirty="0"/>
          </a:p>
        </p:txBody>
      </p:sp>
      <p:sp>
        <p:nvSpPr>
          <p:cNvPr id="7" name="Text 3"/>
          <p:cNvSpPr/>
          <p:nvPr/>
        </p:nvSpPr>
        <p:spPr>
          <a:xfrm>
            <a:off x="1979771" y="3250644"/>
            <a:ext cx="6471285" cy="316706"/>
          </a:xfrm>
          <a:prstGeom prst="rect">
            <a:avLst/>
          </a:prstGeom>
          <a:noFill/>
          <a:ln/>
        </p:spPr>
        <p:txBody>
          <a:bodyPr wrap="non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Dividing the data into training and testing sets.</a:t>
            </a:r>
            <a:endParaRPr lang="en-US" sz="1550" dirty="0"/>
          </a:p>
        </p:txBody>
      </p:sp>
      <p:pic>
        <p:nvPicPr>
          <p:cNvPr id="8" name="Image 2" descr="preencoded.png"/>
          <p:cNvPicPr>
            <a:picLocks noChangeAspect="1"/>
          </p:cNvPicPr>
          <p:nvPr/>
        </p:nvPicPr>
        <p:blipFill>
          <a:blip r:embed="rId5"/>
          <a:stretch>
            <a:fillRect/>
          </a:stretch>
        </p:blipFill>
        <p:spPr>
          <a:xfrm>
            <a:off x="692944" y="4208621"/>
            <a:ext cx="989886" cy="1583888"/>
          </a:xfrm>
          <a:prstGeom prst="rect">
            <a:avLst/>
          </a:prstGeom>
        </p:spPr>
      </p:pic>
      <p:sp>
        <p:nvSpPr>
          <p:cNvPr id="9" name="Text 4"/>
          <p:cNvSpPr/>
          <p:nvPr/>
        </p:nvSpPr>
        <p:spPr>
          <a:xfrm>
            <a:off x="1979771" y="4406503"/>
            <a:ext cx="2474833" cy="309324"/>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pitchFamily="34" charset="0"/>
                <a:ea typeface="Sora" pitchFamily="34" charset="-122"/>
                <a:cs typeface="Sora" pitchFamily="34" charset="-120"/>
              </a:rPr>
              <a:t>Model Training</a:t>
            </a:r>
            <a:endParaRPr lang="en-US" sz="1900" dirty="0"/>
          </a:p>
        </p:txBody>
      </p:sp>
      <p:sp>
        <p:nvSpPr>
          <p:cNvPr id="10" name="Text 5"/>
          <p:cNvSpPr/>
          <p:nvPr/>
        </p:nvSpPr>
        <p:spPr>
          <a:xfrm>
            <a:off x="1979771" y="4834533"/>
            <a:ext cx="6471285" cy="316706"/>
          </a:xfrm>
          <a:prstGeom prst="rect">
            <a:avLst/>
          </a:prstGeom>
          <a:noFill/>
          <a:ln/>
        </p:spPr>
        <p:txBody>
          <a:bodyPr wrap="non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The decision tree model is trained using the training data.</a:t>
            </a:r>
            <a:endParaRPr lang="en-US" sz="1550" dirty="0"/>
          </a:p>
        </p:txBody>
      </p:sp>
      <p:pic>
        <p:nvPicPr>
          <p:cNvPr id="11" name="Image 3" descr="preencoded.png"/>
          <p:cNvPicPr>
            <a:picLocks noChangeAspect="1"/>
          </p:cNvPicPr>
          <p:nvPr/>
        </p:nvPicPr>
        <p:blipFill>
          <a:blip r:embed="rId6"/>
          <a:stretch>
            <a:fillRect/>
          </a:stretch>
        </p:blipFill>
        <p:spPr>
          <a:xfrm>
            <a:off x="692944" y="5792510"/>
            <a:ext cx="989886" cy="1583888"/>
          </a:xfrm>
          <a:prstGeom prst="rect">
            <a:avLst/>
          </a:prstGeom>
        </p:spPr>
      </p:pic>
      <p:sp>
        <p:nvSpPr>
          <p:cNvPr id="12" name="Text 6"/>
          <p:cNvSpPr/>
          <p:nvPr/>
        </p:nvSpPr>
        <p:spPr>
          <a:xfrm>
            <a:off x="1979771" y="5990392"/>
            <a:ext cx="2474833" cy="309324"/>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pitchFamily="34" charset="0"/>
                <a:ea typeface="Sora" pitchFamily="34" charset="-122"/>
                <a:cs typeface="Sora" pitchFamily="34" charset="-120"/>
              </a:rPr>
              <a:t>Model Evaluation</a:t>
            </a:r>
            <a:endParaRPr lang="en-US" sz="1900" dirty="0"/>
          </a:p>
        </p:txBody>
      </p:sp>
      <p:sp>
        <p:nvSpPr>
          <p:cNvPr id="13" name="Text 7"/>
          <p:cNvSpPr/>
          <p:nvPr/>
        </p:nvSpPr>
        <p:spPr>
          <a:xfrm>
            <a:off x="1979771" y="6418421"/>
            <a:ext cx="6471285" cy="633413"/>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Metrics like mean squared error (MSE) and R-squared (R²) are used to assess the model's accuracy.</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3720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Feature Importance Analysis</a:t>
            </a:r>
            <a:endParaRPr lang="en-US" sz="4450" dirty="0"/>
          </a:p>
        </p:txBody>
      </p:sp>
      <p:sp>
        <p:nvSpPr>
          <p:cNvPr id="4" name="Text 1"/>
          <p:cNvSpPr/>
          <p:nvPr/>
        </p:nvSpPr>
        <p:spPr>
          <a:xfrm>
            <a:off x="6280190" y="3194923"/>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Understanding the importance of different factors influencing crop yield provides insights for optimizing agricultural practices.</a:t>
            </a:r>
            <a:endParaRPr lang="en-US" sz="1750" dirty="0"/>
          </a:p>
        </p:txBody>
      </p:sp>
      <p:sp>
        <p:nvSpPr>
          <p:cNvPr id="5" name="Shape 2"/>
          <p:cNvSpPr/>
          <p:nvPr/>
        </p:nvSpPr>
        <p:spPr>
          <a:xfrm>
            <a:off x="6280190" y="4175879"/>
            <a:ext cx="7556421" cy="2616518"/>
          </a:xfrm>
          <a:prstGeom prst="roundRect">
            <a:avLst>
              <a:gd name="adj" fmla="val 1300"/>
            </a:avLst>
          </a:prstGeom>
          <a:noFill/>
          <a:ln w="7620">
            <a:solidFill>
              <a:srgbClr val="FFFFFF">
                <a:alpha val="24000"/>
              </a:srgbClr>
            </a:solidFill>
            <a:prstDash val="solid"/>
          </a:ln>
        </p:spPr>
      </p:sp>
      <p:sp>
        <p:nvSpPr>
          <p:cNvPr id="6" name="Shape 3"/>
          <p:cNvSpPr/>
          <p:nvPr/>
        </p:nvSpPr>
        <p:spPr>
          <a:xfrm>
            <a:off x="6287810" y="4183499"/>
            <a:ext cx="7541181" cy="650319"/>
          </a:xfrm>
          <a:prstGeom prst="rect">
            <a:avLst/>
          </a:prstGeom>
          <a:solidFill>
            <a:srgbClr val="FFFFFF">
              <a:alpha val="4000"/>
            </a:srgbClr>
          </a:solidFill>
          <a:ln/>
        </p:spPr>
      </p:sp>
      <p:sp>
        <p:nvSpPr>
          <p:cNvPr id="7" name="Text 4"/>
          <p:cNvSpPr/>
          <p:nvPr/>
        </p:nvSpPr>
        <p:spPr>
          <a:xfrm>
            <a:off x="6514624" y="432720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Feature</a:t>
            </a:r>
            <a:endParaRPr lang="en-US" sz="1750" dirty="0"/>
          </a:p>
        </p:txBody>
      </p:sp>
      <p:sp>
        <p:nvSpPr>
          <p:cNvPr id="8" name="Text 5"/>
          <p:cNvSpPr/>
          <p:nvPr/>
        </p:nvSpPr>
        <p:spPr>
          <a:xfrm>
            <a:off x="10289024" y="432720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Importance</a:t>
            </a:r>
            <a:endParaRPr lang="en-US" sz="1750" dirty="0"/>
          </a:p>
        </p:txBody>
      </p:sp>
      <p:sp>
        <p:nvSpPr>
          <p:cNvPr id="9" name="Shape 6"/>
          <p:cNvSpPr/>
          <p:nvPr/>
        </p:nvSpPr>
        <p:spPr>
          <a:xfrm>
            <a:off x="6287810" y="4833818"/>
            <a:ext cx="7541181" cy="650319"/>
          </a:xfrm>
          <a:prstGeom prst="rect">
            <a:avLst/>
          </a:prstGeom>
          <a:solidFill>
            <a:srgbClr val="000000">
              <a:alpha val="4000"/>
            </a:srgbClr>
          </a:solidFill>
          <a:ln/>
        </p:spPr>
      </p:sp>
      <p:sp>
        <p:nvSpPr>
          <p:cNvPr id="10" name="Text 7"/>
          <p:cNvSpPr/>
          <p:nvPr/>
        </p:nvSpPr>
        <p:spPr>
          <a:xfrm>
            <a:off x="6514624" y="497752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Rainfall</a:t>
            </a:r>
            <a:endParaRPr lang="en-US" sz="1750" dirty="0"/>
          </a:p>
        </p:txBody>
      </p:sp>
      <p:sp>
        <p:nvSpPr>
          <p:cNvPr id="11" name="Text 8"/>
          <p:cNvSpPr/>
          <p:nvPr/>
        </p:nvSpPr>
        <p:spPr>
          <a:xfrm>
            <a:off x="10289024" y="497752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High</a:t>
            </a:r>
            <a:endParaRPr lang="en-US" sz="1750" dirty="0"/>
          </a:p>
        </p:txBody>
      </p:sp>
      <p:sp>
        <p:nvSpPr>
          <p:cNvPr id="12" name="Shape 9"/>
          <p:cNvSpPr/>
          <p:nvPr/>
        </p:nvSpPr>
        <p:spPr>
          <a:xfrm>
            <a:off x="6287810" y="5484138"/>
            <a:ext cx="7541181" cy="650319"/>
          </a:xfrm>
          <a:prstGeom prst="rect">
            <a:avLst/>
          </a:prstGeom>
          <a:solidFill>
            <a:srgbClr val="FFFFFF">
              <a:alpha val="4000"/>
            </a:srgbClr>
          </a:solidFill>
          <a:ln/>
        </p:spPr>
      </p:sp>
      <p:sp>
        <p:nvSpPr>
          <p:cNvPr id="13" name="Text 10"/>
          <p:cNvSpPr/>
          <p:nvPr/>
        </p:nvSpPr>
        <p:spPr>
          <a:xfrm>
            <a:off x="6514624" y="562784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Temperature</a:t>
            </a:r>
            <a:endParaRPr lang="en-US" sz="1750" dirty="0"/>
          </a:p>
        </p:txBody>
      </p:sp>
      <p:sp>
        <p:nvSpPr>
          <p:cNvPr id="14" name="Text 11"/>
          <p:cNvSpPr/>
          <p:nvPr/>
        </p:nvSpPr>
        <p:spPr>
          <a:xfrm>
            <a:off x="10289024" y="562784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Medium</a:t>
            </a:r>
            <a:endParaRPr lang="en-US" sz="1750" dirty="0"/>
          </a:p>
        </p:txBody>
      </p:sp>
      <p:sp>
        <p:nvSpPr>
          <p:cNvPr id="15" name="Shape 12"/>
          <p:cNvSpPr/>
          <p:nvPr/>
        </p:nvSpPr>
        <p:spPr>
          <a:xfrm>
            <a:off x="6287810" y="6134457"/>
            <a:ext cx="7541181" cy="650319"/>
          </a:xfrm>
          <a:prstGeom prst="rect">
            <a:avLst/>
          </a:prstGeom>
          <a:solidFill>
            <a:srgbClr val="000000">
              <a:alpha val="4000"/>
            </a:srgbClr>
          </a:solidFill>
          <a:ln/>
        </p:spPr>
      </p:sp>
      <p:sp>
        <p:nvSpPr>
          <p:cNvPr id="16" name="Text 13"/>
          <p:cNvSpPr/>
          <p:nvPr/>
        </p:nvSpPr>
        <p:spPr>
          <a:xfrm>
            <a:off x="6514624" y="627816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Soil pH</a:t>
            </a:r>
            <a:endParaRPr lang="en-US" sz="1750" dirty="0"/>
          </a:p>
        </p:txBody>
      </p:sp>
      <p:sp>
        <p:nvSpPr>
          <p:cNvPr id="17" name="Text 14"/>
          <p:cNvSpPr/>
          <p:nvPr/>
        </p:nvSpPr>
        <p:spPr>
          <a:xfrm>
            <a:off x="10289024" y="627816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Low</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5686" y="570309"/>
            <a:ext cx="7692628" cy="1295876"/>
          </a:xfrm>
          <a:prstGeom prst="rect">
            <a:avLst/>
          </a:prstGeom>
          <a:noFill/>
          <a:ln/>
        </p:spPr>
        <p:txBody>
          <a:bodyPr wrap="square" lIns="0" tIns="0" rIns="0" bIns="0" rtlCol="0" anchor="t"/>
          <a:lstStyle/>
          <a:p>
            <a:pPr marL="0" indent="0">
              <a:lnSpc>
                <a:spcPts val="5100"/>
              </a:lnSpc>
              <a:buNone/>
            </a:pPr>
            <a:r>
              <a:rPr lang="en-US" sz="4050" dirty="0">
                <a:solidFill>
                  <a:srgbClr val="97B8FF"/>
                </a:solidFill>
                <a:latin typeface="Sora" pitchFamily="34" charset="0"/>
                <a:ea typeface="Sora" pitchFamily="34" charset="-122"/>
                <a:cs typeface="Sora" pitchFamily="34" charset="-120"/>
              </a:rPr>
              <a:t>Conclusion and Future Scope</a:t>
            </a:r>
            <a:endParaRPr lang="en-US" sz="4050" dirty="0"/>
          </a:p>
        </p:txBody>
      </p:sp>
      <p:sp>
        <p:nvSpPr>
          <p:cNvPr id="4" name="Text 1"/>
          <p:cNvSpPr/>
          <p:nvPr/>
        </p:nvSpPr>
        <p:spPr>
          <a:xfrm>
            <a:off x="725686" y="2177177"/>
            <a:ext cx="7692628" cy="1326356"/>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Machine learning algorithms, especially decision trees, offer a powerful tool for crop yield prediction. Future advancements in AI and sensor technologies will enhance prediction accuracy and enable more precise agricultural management.</a:t>
            </a:r>
            <a:endParaRPr lang="en-US" sz="1600" dirty="0"/>
          </a:p>
        </p:txBody>
      </p:sp>
      <p:sp>
        <p:nvSpPr>
          <p:cNvPr id="5" name="Shape 2"/>
          <p:cNvSpPr/>
          <p:nvPr/>
        </p:nvSpPr>
        <p:spPr>
          <a:xfrm>
            <a:off x="725686" y="3736777"/>
            <a:ext cx="3742730" cy="2189202"/>
          </a:xfrm>
          <a:prstGeom prst="roundRect">
            <a:avLst>
              <a:gd name="adj" fmla="val 1421"/>
            </a:avLst>
          </a:prstGeom>
          <a:solidFill>
            <a:srgbClr val="26262B"/>
          </a:solidFill>
          <a:ln/>
        </p:spPr>
      </p:sp>
      <p:sp>
        <p:nvSpPr>
          <p:cNvPr id="6" name="Text 3"/>
          <p:cNvSpPr/>
          <p:nvPr/>
        </p:nvSpPr>
        <p:spPr>
          <a:xfrm>
            <a:off x="932974" y="3944064"/>
            <a:ext cx="2591753" cy="323969"/>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pitchFamily="34" charset="0"/>
                <a:ea typeface="Sora" pitchFamily="34" charset="-122"/>
                <a:cs typeface="Sora" pitchFamily="34" charset="-120"/>
              </a:rPr>
              <a:t>Improved Accuracy</a:t>
            </a:r>
            <a:endParaRPr lang="en-US" sz="2000" dirty="0"/>
          </a:p>
        </p:txBody>
      </p:sp>
      <p:sp>
        <p:nvSpPr>
          <p:cNvPr id="7" name="Text 4"/>
          <p:cNvSpPr/>
          <p:nvPr/>
        </p:nvSpPr>
        <p:spPr>
          <a:xfrm>
            <a:off x="932974" y="4392335"/>
            <a:ext cx="3328154" cy="994767"/>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Further research on model optimization and data integration can enhance prediction accuracy.</a:t>
            </a:r>
            <a:endParaRPr lang="en-US" sz="1600" dirty="0"/>
          </a:p>
        </p:txBody>
      </p:sp>
      <p:sp>
        <p:nvSpPr>
          <p:cNvPr id="8" name="Shape 5"/>
          <p:cNvSpPr/>
          <p:nvPr/>
        </p:nvSpPr>
        <p:spPr>
          <a:xfrm>
            <a:off x="4675703" y="3736777"/>
            <a:ext cx="3742730" cy="2189202"/>
          </a:xfrm>
          <a:prstGeom prst="roundRect">
            <a:avLst>
              <a:gd name="adj" fmla="val 1421"/>
            </a:avLst>
          </a:prstGeom>
          <a:solidFill>
            <a:srgbClr val="26262B"/>
          </a:solidFill>
          <a:ln/>
        </p:spPr>
      </p:sp>
      <p:sp>
        <p:nvSpPr>
          <p:cNvPr id="9" name="Text 6"/>
          <p:cNvSpPr/>
          <p:nvPr/>
        </p:nvSpPr>
        <p:spPr>
          <a:xfrm>
            <a:off x="4882991" y="3944064"/>
            <a:ext cx="2868811" cy="323969"/>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pitchFamily="34" charset="0"/>
                <a:ea typeface="Sora" pitchFamily="34" charset="-122"/>
                <a:cs typeface="Sora" pitchFamily="34" charset="-120"/>
              </a:rPr>
              <a:t>Real-Time Monitoring</a:t>
            </a:r>
            <a:endParaRPr lang="en-US" sz="2000" dirty="0"/>
          </a:p>
        </p:txBody>
      </p:sp>
      <p:sp>
        <p:nvSpPr>
          <p:cNvPr id="10" name="Text 7"/>
          <p:cNvSpPr/>
          <p:nvPr/>
        </p:nvSpPr>
        <p:spPr>
          <a:xfrm>
            <a:off x="4882991" y="4392335"/>
            <a:ext cx="3328154" cy="1326356"/>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Developing real-time monitoring systems for crucial variables like weather and soil conditions can improve predictions.</a:t>
            </a:r>
            <a:endParaRPr lang="en-US" sz="1600" dirty="0"/>
          </a:p>
        </p:txBody>
      </p:sp>
      <p:sp>
        <p:nvSpPr>
          <p:cNvPr id="11" name="Shape 8"/>
          <p:cNvSpPr/>
          <p:nvPr/>
        </p:nvSpPr>
        <p:spPr>
          <a:xfrm>
            <a:off x="725686" y="6133267"/>
            <a:ext cx="7692628" cy="1526024"/>
          </a:xfrm>
          <a:prstGeom prst="roundRect">
            <a:avLst>
              <a:gd name="adj" fmla="val 2038"/>
            </a:avLst>
          </a:prstGeom>
          <a:solidFill>
            <a:srgbClr val="26262B"/>
          </a:solidFill>
          <a:ln/>
        </p:spPr>
      </p:sp>
      <p:sp>
        <p:nvSpPr>
          <p:cNvPr id="12" name="Text 9"/>
          <p:cNvSpPr/>
          <p:nvPr/>
        </p:nvSpPr>
        <p:spPr>
          <a:xfrm>
            <a:off x="932974" y="6340554"/>
            <a:ext cx="4260056" cy="323969"/>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pitchFamily="34" charset="0"/>
                <a:ea typeface="Sora" pitchFamily="34" charset="-122"/>
                <a:cs typeface="Sora" pitchFamily="34" charset="-120"/>
              </a:rPr>
              <a:t>Personalized Recommendations</a:t>
            </a:r>
            <a:endParaRPr lang="en-US" sz="2000" dirty="0"/>
          </a:p>
        </p:txBody>
      </p:sp>
      <p:sp>
        <p:nvSpPr>
          <p:cNvPr id="13" name="Text 10"/>
          <p:cNvSpPr/>
          <p:nvPr/>
        </p:nvSpPr>
        <p:spPr>
          <a:xfrm>
            <a:off x="932974" y="6788825"/>
            <a:ext cx="7278053" cy="663178"/>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AI-driven systems can provide personalized recommendations to farmers based on their specific farm conditions.</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48F3F-072A-AC53-4EEB-CA0AD59A0E7C}"/>
              </a:ext>
            </a:extLst>
          </p:cNvPr>
          <p:cNvSpPr txBox="1"/>
          <p:nvPr/>
        </p:nvSpPr>
        <p:spPr>
          <a:xfrm>
            <a:off x="2020711" y="1852643"/>
            <a:ext cx="10419645" cy="4247317"/>
          </a:xfrm>
          <a:prstGeom prst="rect">
            <a:avLst/>
          </a:prstGeom>
          <a:noFill/>
        </p:spPr>
        <p:txBody>
          <a:bodyPr wrap="square">
            <a:spAutoFit/>
          </a:bodyPr>
          <a:lstStyle/>
          <a:p>
            <a:r>
              <a:rPr lang="en-IN" dirty="0">
                <a:solidFill>
                  <a:schemeClr val="bg1"/>
                </a:solidFill>
              </a:rPr>
              <a:t>[1] Shivam Bang, Akshaya Kumar Dixit Rajat Bishnoi, Indu </a:t>
            </a:r>
            <a:r>
              <a:rPr lang="en-IN" dirty="0" err="1">
                <a:solidFill>
                  <a:schemeClr val="bg1"/>
                </a:solidFill>
              </a:rPr>
              <a:t>Chawla,Ankit</a:t>
            </a:r>
            <a:r>
              <a:rPr lang="en-IN" dirty="0">
                <a:solidFill>
                  <a:schemeClr val="bg1"/>
                </a:solidFill>
              </a:rPr>
              <a:t> Singh Chauhan, “Predicting Crop Yield using Fuzzy</a:t>
            </a:r>
          </a:p>
          <a:p>
            <a:r>
              <a:rPr lang="en-IN" dirty="0">
                <a:solidFill>
                  <a:schemeClr val="bg1"/>
                </a:solidFill>
              </a:rPr>
              <a:t>Logic using ARMA, SARIMA, and ARMAX Model Predicted Temperature and Rainfall Parameters, IEEE-2019</a:t>
            </a:r>
          </a:p>
          <a:p>
            <a:r>
              <a:rPr lang="en-IN" dirty="0">
                <a:solidFill>
                  <a:schemeClr val="bg1"/>
                </a:solidFill>
              </a:rPr>
              <a:t>[2] </a:t>
            </a:r>
            <a:r>
              <a:rPr lang="en-IN" dirty="0" err="1">
                <a:solidFill>
                  <a:schemeClr val="bg1"/>
                </a:solidFill>
              </a:rPr>
              <a:t>Aruvansh</a:t>
            </a:r>
            <a:r>
              <a:rPr lang="en-IN" dirty="0">
                <a:solidFill>
                  <a:schemeClr val="bg1"/>
                </a:solidFill>
              </a:rPr>
              <a:t> Nigam, Saksham Garg, Parul Agarwal, </a:t>
            </a:r>
            <a:r>
              <a:rPr lang="en-IN" dirty="0" err="1">
                <a:solidFill>
                  <a:schemeClr val="bg1"/>
                </a:solidFill>
              </a:rPr>
              <a:t>Archit</a:t>
            </a:r>
            <a:r>
              <a:rPr lang="en-IN" dirty="0">
                <a:solidFill>
                  <a:schemeClr val="bg1"/>
                </a:solidFill>
              </a:rPr>
              <a:t> </a:t>
            </a:r>
            <a:r>
              <a:rPr lang="en-IN" dirty="0" err="1">
                <a:solidFill>
                  <a:schemeClr val="bg1"/>
                </a:solidFill>
              </a:rPr>
              <a:t>Agarwal.“Crop</a:t>
            </a:r>
            <a:r>
              <a:rPr lang="en-IN" dirty="0">
                <a:solidFill>
                  <a:schemeClr val="bg1"/>
                </a:solidFill>
              </a:rPr>
              <a:t> yield prediction in Indian agriculture using machine</a:t>
            </a:r>
          </a:p>
          <a:p>
            <a:r>
              <a:rPr lang="en-IN" dirty="0">
                <a:solidFill>
                  <a:schemeClr val="bg1"/>
                </a:solidFill>
              </a:rPr>
              <a:t>learning”,</a:t>
            </a:r>
          </a:p>
          <a:p>
            <a:r>
              <a:rPr lang="en-IN" dirty="0">
                <a:solidFill>
                  <a:schemeClr val="bg1"/>
                </a:solidFill>
              </a:rPr>
              <a:t>[3] </a:t>
            </a:r>
            <a:r>
              <a:rPr lang="en-IN" dirty="0" err="1">
                <a:solidFill>
                  <a:schemeClr val="bg1"/>
                </a:solidFill>
              </a:rPr>
              <a:t>Potnuru</a:t>
            </a:r>
            <a:r>
              <a:rPr lang="en-IN" dirty="0">
                <a:solidFill>
                  <a:schemeClr val="bg1"/>
                </a:solidFill>
              </a:rPr>
              <a:t> Sai Nishant, </a:t>
            </a:r>
            <a:r>
              <a:rPr lang="en-IN" dirty="0" err="1">
                <a:solidFill>
                  <a:schemeClr val="bg1"/>
                </a:solidFill>
              </a:rPr>
              <a:t>Pinapa</a:t>
            </a:r>
            <a:r>
              <a:rPr lang="en-IN" dirty="0">
                <a:solidFill>
                  <a:schemeClr val="bg1"/>
                </a:solidFill>
              </a:rPr>
              <a:t> Sai Venkat, and </a:t>
            </a:r>
            <a:r>
              <a:rPr lang="en-IN" dirty="0" err="1">
                <a:solidFill>
                  <a:schemeClr val="bg1"/>
                </a:solidFill>
              </a:rPr>
              <a:t>Bollu</a:t>
            </a:r>
            <a:r>
              <a:rPr lang="en-IN" dirty="0">
                <a:solidFill>
                  <a:schemeClr val="bg1"/>
                </a:solidFill>
              </a:rPr>
              <a:t> Lakshmi Avinash B., “Crop Yield Prediction based on Indian Agriculture</a:t>
            </a:r>
          </a:p>
          <a:p>
            <a:r>
              <a:rPr lang="en-IN" dirty="0">
                <a:solidFill>
                  <a:schemeClr val="bg1"/>
                </a:solidFill>
              </a:rPr>
              <a:t>using Machine </a:t>
            </a:r>
            <a:r>
              <a:rPr lang="en-IN" dirty="0" err="1">
                <a:solidFill>
                  <a:schemeClr val="bg1"/>
                </a:solidFill>
              </a:rPr>
              <a:t>Learning&amp;quot</a:t>
            </a:r>
            <a:r>
              <a:rPr lang="en-IN" dirty="0">
                <a:solidFill>
                  <a:schemeClr val="bg1"/>
                </a:solidFill>
              </a:rPr>
              <a:t>;</a:t>
            </a:r>
          </a:p>
          <a:p>
            <a:r>
              <a:rPr lang="en-IN" dirty="0">
                <a:solidFill>
                  <a:schemeClr val="bg1"/>
                </a:solidFill>
              </a:rPr>
              <a:t>[4] </a:t>
            </a:r>
            <a:r>
              <a:rPr lang="en-IN" dirty="0" err="1">
                <a:solidFill>
                  <a:schemeClr val="bg1"/>
                </a:solidFill>
              </a:rPr>
              <a:t>Dhivya</a:t>
            </a:r>
            <a:r>
              <a:rPr lang="en-IN" dirty="0">
                <a:solidFill>
                  <a:schemeClr val="bg1"/>
                </a:solidFill>
              </a:rPr>
              <a:t> Elavarasan and P. M. Durairaj Vincent., “Crop yield prediction using a deep reinforcement learning model for</a:t>
            </a:r>
          </a:p>
          <a:p>
            <a:r>
              <a:rPr lang="en-IN" dirty="0">
                <a:solidFill>
                  <a:schemeClr val="bg1"/>
                </a:solidFill>
              </a:rPr>
              <a:t>environmentally responsible agricultural </a:t>
            </a:r>
            <a:r>
              <a:rPr lang="en-IN" dirty="0" err="1">
                <a:solidFill>
                  <a:schemeClr val="bg1"/>
                </a:solidFill>
              </a:rPr>
              <a:t>applications”,IEEE</a:t>
            </a:r>
            <a:r>
              <a:rPr lang="en-IN" dirty="0">
                <a:solidFill>
                  <a:schemeClr val="bg1"/>
                </a:solidFill>
              </a:rPr>
              <a:t>.</a:t>
            </a:r>
          </a:p>
          <a:p>
            <a:r>
              <a:rPr lang="en-IN" dirty="0">
                <a:solidFill>
                  <a:schemeClr val="bg1"/>
                </a:solidFill>
              </a:rPr>
              <a:t>[5] </a:t>
            </a:r>
            <a:r>
              <a:rPr lang="en-IN" dirty="0" err="1">
                <a:solidFill>
                  <a:schemeClr val="bg1"/>
                </a:solidFill>
              </a:rPr>
              <a:t>Niketa</a:t>
            </a:r>
            <a:r>
              <a:rPr lang="en-IN" dirty="0">
                <a:solidFill>
                  <a:schemeClr val="bg1"/>
                </a:solidFill>
              </a:rPr>
              <a:t> Gandhi, </a:t>
            </a:r>
            <a:r>
              <a:rPr lang="en-IN" dirty="0" err="1">
                <a:solidFill>
                  <a:schemeClr val="bg1"/>
                </a:solidFill>
              </a:rPr>
              <a:t>Owaiz</a:t>
            </a:r>
            <a:r>
              <a:rPr lang="en-IN" dirty="0">
                <a:solidFill>
                  <a:schemeClr val="bg1"/>
                </a:solidFill>
              </a:rPr>
              <a:t> </a:t>
            </a:r>
            <a:r>
              <a:rPr lang="en-IN" dirty="0" err="1">
                <a:solidFill>
                  <a:schemeClr val="bg1"/>
                </a:solidFill>
              </a:rPr>
              <a:t>Petkar</a:t>
            </a:r>
            <a:r>
              <a:rPr lang="en-IN" dirty="0">
                <a:solidFill>
                  <a:schemeClr val="bg1"/>
                </a:solidFill>
              </a:rPr>
              <a:t>, Leisa J. Armstrong, and Amiya Kumar Tripathy &amp;</a:t>
            </a:r>
            <a:r>
              <a:rPr lang="en-IN" dirty="0" err="1">
                <a:solidFill>
                  <a:schemeClr val="bg1"/>
                </a:solidFill>
              </a:rPr>
              <a:t>quot;Rice</a:t>
            </a:r>
            <a:r>
              <a:rPr lang="en-IN" dirty="0">
                <a:solidFill>
                  <a:schemeClr val="bg1"/>
                </a:solidFill>
              </a:rPr>
              <a:t> Crop Yield Prediction in India</a:t>
            </a:r>
          </a:p>
          <a:p>
            <a:r>
              <a:rPr lang="en-IN" dirty="0" err="1">
                <a:solidFill>
                  <a:schemeClr val="bg1"/>
                </a:solidFill>
              </a:rPr>
              <a:t>UsingSupport</a:t>
            </a:r>
            <a:r>
              <a:rPr lang="en-IN" dirty="0">
                <a:solidFill>
                  <a:schemeClr val="bg1"/>
                </a:solidFill>
              </a:rPr>
              <a:t> Vector Machines,&amp;</a:t>
            </a:r>
            <a:r>
              <a:rPr lang="en-IN" dirty="0" err="1">
                <a:solidFill>
                  <a:schemeClr val="bg1"/>
                </a:solidFill>
              </a:rPr>
              <a:t>quot</a:t>
            </a:r>
            <a:r>
              <a:rPr lang="en-IN" dirty="0">
                <a:solidFill>
                  <a:schemeClr val="bg1"/>
                </a:solidFill>
              </a:rPr>
              <a:t>;</a:t>
            </a:r>
          </a:p>
        </p:txBody>
      </p:sp>
      <p:sp>
        <p:nvSpPr>
          <p:cNvPr id="4" name="TextBox 3">
            <a:extLst>
              <a:ext uri="{FF2B5EF4-FFF2-40B4-BE49-F238E27FC236}">
                <a16:creationId xmlns:a16="http://schemas.microsoft.com/office/drawing/2014/main" id="{220A9B5F-1DA4-D86B-11AC-6780EB599F84}"/>
              </a:ext>
            </a:extLst>
          </p:cNvPr>
          <p:cNvSpPr txBox="1"/>
          <p:nvPr/>
        </p:nvSpPr>
        <p:spPr>
          <a:xfrm>
            <a:off x="1309511" y="873078"/>
            <a:ext cx="4176889" cy="646331"/>
          </a:xfrm>
          <a:prstGeom prst="rect">
            <a:avLst/>
          </a:prstGeom>
          <a:noFill/>
        </p:spPr>
        <p:txBody>
          <a:bodyPr wrap="square" rtlCol="0">
            <a:spAutoFit/>
          </a:bodyPr>
          <a:lstStyle/>
          <a:p>
            <a:r>
              <a:rPr lang="en-IN" sz="3600" b="1" dirty="0">
                <a:solidFill>
                  <a:schemeClr val="bg1"/>
                </a:solidFill>
              </a:rPr>
              <a:t>REFERENCE:</a:t>
            </a:r>
          </a:p>
        </p:txBody>
      </p:sp>
    </p:spTree>
    <p:extLst>
      <p:ext uri="{BB962C8B-B14F-4D97-AF65-F5344CB8AC3E}">
        <p14:creationId xmlns:p14="http://schemas.microsoft.com/office/powerpoint/2010/main" val="3513907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D7E75A-42E3-4535-3E90-5641E1F7B645}"/>
              </a:ext>
            </a:extLst>
          </p:cNvPr>
          <p:cNvSpPr txBox="1"/>
          <p:nvPr/>
        </p:nvSpPr>
        <p:spPr>
          <a:xfrm>
            <a:off x="1388533" y="1027289"/>
            <a:ext cx="3838223" cy="584775"/>
          </a:xfrm>
          <a:prstGeom prst="rect">
            <a:avLst/>
          </a:prstGeom>
          <a:noFill/>
        </p:spPr>
        <p:txBody>
          <a:bodyPr wrap="square" rtlCol="0">
            <a:spAutoFit/>
          </a:bodyPr>
          <a:lstStyle/>
          <a:p>
            <a:r>
              <a:rPr lang="en-IN" sz="2800" b="1" dirty="0">
                <a:solidFill>
                  <a:schemeClr val="accent1">
                    <a:lumMod val="60000"/>
                    <a:lumOff val="40000"/>
                  </a:schemeClr>
                </a:solidFill>
              </a:rPr>
              <a:t>ABSTRACT</a:t>
            </a:r>
            <a:r>
              <a:rPr lang="en-IN" sz="3200" b="1" dirty="0">
                <a:solidFill>
                  <a:schemeClr val="accent1">
                    <a:lumMod val="60000"/>
                    <a:lumOff val="40000"/>
                  </a:schemeClr>
                </a:solidFill>
              </a:rPr>
              <a:t>:</a:t>
            </a:r>
          </a:p>
        </p:txBody>
      </p:sp>
      <p:sp>
        <p:nvSpPr>
          <p:cNvPr id="3" name="TextBox 2">
            <a:extLst>
              <a:ext uri="{FF2B5EF4-FFF2-40B4-BE49-F238E27FC236}">
                <a16:creationId xmlns:a16="http://schemas.microsoft.com/office/drawing/2014/main" id="{3F6079F0-85AC-BEB4-4C48-9D2E4D589255}"/>
              </a:ext>
            </a:extLst>
          </p:cNvPr>
          <p:cNvSpPr txBox="1"/>
          <p:nvPr/>
        </p:nvSpPr>
        <p:spPr>
          <a:xfrm>
            <a:off x="2190045" y="1794933"/>
            <a:ext cx="9640711" cy="40934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95000"/>
                  </a:schemeClr>
                </a:solidFill>
              </a:rPr>
              <a:t> </a:t>
            </a:r>
            <a:r>
              <a:rPr lang="en-US" sz="2000" dirty="0">
                <a:solidFill>
                  <a:schemeClr val="bg1">
                    <a:lumMod val="95000"/>
                  </a:schemeClr>
                </a:solidFill>
              </a:rPr>
              <a:t>Agriculture is a cornerstone of global food security and economic growth.</a:t>
            </a:r>
          </a:p>
          <a:p>
            <a:pPr marL="285750" indent="-285750">
              <a:buFont typeface="Arial" panose="020B0604020202020204" pitchFamily="34" charset="0"/>
              <a:buChar char="•"/>
            </a:pPr>
            <a:r>
              <a:rPr lang="en-US" sz="2000" dirty="0">
                <a:solidFill>
                  <a:schemeClr val="bg1">
                    <a:lumMod val="95000"/>
                  </a:schemeClr>
                </a:solidFill>
              </a:rPr>
              <a:t> Accurate crop yield prediction is essential for optimizing resource allocation, improving agricultural planning, and addressing the challenges of global food security. </a:t>
            </a:r>
          </a:p>
          <a:p>
            <a:pPr marL="285750" indent="-285750">
              <a:buFont typeface="Arial" panose="020B0604020202020204" pitchFamily="34" charset="0"/>
              <a:buChar char="•"/>
            </a:pPr>
            <a:r>
              <a:rPr lang="en-US" sz="2000" dirty="0">
                <a:solidFill>
                  <a:schemeClr val="bg1">
                    <a:lumMod val="95000"/>
                  </a:schemeClr>
                </a:solidFill>
              </a:rPr>
              <a:t>Machine learning techniques, particularly the Decision Tree algorithm, have emerged as powerful tools for forecasting crop yields. </a:t>
            </a:r>
          </a:p>
          <a:p>
            <a:pPr marL="285750" indent="-285750">
              <a:buFont typeface="Arial" panose="020B0604020202020204" pitchFamily="34" charset="0"/>
              <a:buChar char="•"/>
            </a:pPr>
            <a:r>
              <a:rPr lang="en-US" sz="2000" dirty="0">
                <a:solidFill>
                  <a:schemeClr val="bg1">
                    <a:lumMod val="95000"/>
                  </a:schemeClr>
                </a:solidFill>
              </a:rPr>
              <a:t>By analyzing historical crop yield data in combination with meteorological and agricultural variables, these models enhance prediction accuracy. </a:t>
            </a:r>
          </a:p>
          <a:p>
            <a:pPr marL="285750" indent="-285750">
              <a:buFont typeface="Arial" panose="020B0604020202020204" pitchFamily="34" charset="0"/>
              <a:buChar char="•"/>
            </a:pPr>
            <a:r>
              <a:rPr lang="en-US" sz="2000" dirty="0">
                <a:solidFill>
                  <a:schemeClr val="bg1">
                    <a:lumMod val="95000"/>
                  </a:schemeClr>
                </a:solidFill>
              </a:rPr>
              <a:t>The Decision Tree algorithm is especially effective due to its ability to handle both categorical and continuous variables, making it suitable for uncovering complex relationships within the data. </a:t>
            </a:r>
          </a:p>
          <a:p>
            <a:pPr marL="285750" indent="-285750">
              <a:buFont typeface="Arial" panose="020B0604020202020204" pitchFamily="34" charset="0"/>
              <a:buChar char="•"/>
            </a:pPr>
            <a:r>
              <a:rPr lang="en-US" sz="2000" dirty="0">
                <a:solidFill>
                  <a:schemeClr val="bg1">
                    <a:lumMod val="95000"/>
                  </a:schemeClr>
                </a:solidFill>
              </a:rPr>
              <a:t>This integration of agriculture with data science offers a promising pathway for promoting sustainable farming practices and supporting informed decision making on a global scale.</a:t>
            </a:r>
            <a:endParaRPr lang="en-IN" sz="2000" dirty="0">
              <a:solidFill>
                <a:schemeClr val="bg1">
                  <a:lumMod val="95000"/>
                </a:schemeClr>
              </a:solidFill>
            </a:endParaRPr>
          </a:p>
        </p:txBody>
      </p:sp>
    </p:spTree>
    <p:extLst>
      <p:ext uri="{BB962C8B-B14F-4D97-AF65-F5344CB8AC3E}">
        <p14:creationId xmlns:p14="http://schemas.microsoft.com/office/powerpoint/2010/main" val="380112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4084"/>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97B8FF"/>
                </a:solidFill>
                <a:latin typeface="Sora" pitchFamily="34" charset="0"/>
                <a:ea typeface="Sora" pitchFamily="34" charset="-122"/>
                <a:cs typeface="Sora" pitchFamily="34" charset="-120"/>
              </a:rPr>
              <a:t>Crop Yield Prediction using Machine Learning</a:t>
            </a:r>
            <a:endParaRPr lang="en-US" sz="6150" dirty="0"/>
          </a:p>
        </p:txBody>
      </p:sp>
      <p:sp>
        <p:nvSpPr>
          <p:cNvPr id="4" name="Text 1"/>
          <p:cNvSpPr/>
          <p:nvPr/>
        </p:nvSpPr>
        <p:spPr>
          <a:xfrm>
            <a:off x="6280190" y="451889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Crop yield prediction is a vital aspect of modern agriculture, enabling farmers to optimize resource allocation and ensure food security. Machine learning algorithms can analyze vast amounts of data to predict crop yields, providing valuable insights for informed decision-making.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9020" y="738902"/>
            <a:ext cx="7685961" cy="1301829"/>
          </a:xfrm>
          <a:prstGeom prst="rect">
            <a:avLst/>
          </a:prstGeom>
          <a:noFill/>
          <a:ln/>
        </p:spPr>
        <p:txBody>
          <a:bodyPr wrap="square" lIns="0" tIns="0" rIns="0" bIns="0" rtlCol="0" anchor="t"/>
          <a:lstStyle/>
          <a:p>
            <a:pPr marL="0" indent="0">
              <a:lnSpc>
                <a:spcPts val="5100"/>
              </a:lnSpc>
              <a:buNone/>
            </a:pPr>
            <a:r>
              <a:rPr lang="en-US" sz="4100" dirty="0">
                <a:solidFill>
                  <a:srgbClr val="97B8FF"/>
                </a:solidFill>
                <a:latin typeface="Sora" pitchFamily="34" charset="0"/>
                <a:ea typeface="Sora" pitchFamily="34" charset="-122"/>
                <a:cs typeface="Sora" pitchFamily="34" charset="-120"/>
              </a:rPr>
              <a:t>Introduction to Crop Yield Prediction</a:t>
            </a:r>
            <a:endParaRPr lang="en-US" sz="4100" dirty="0"/>
          </a:p>
        </p:txBody>
      </p:sp>
      <p:sp>
        <p:nvSpPr>
          <p:cNvPr id="4" name="Text 1"/>
          <p:cNvSpPr/>
          <p:nvPr/>
        </p:nvSpPr>
        <p:spPr>
          <a:xfrm>
            <a:off x="729020" y="2353151"/>
            <a:ext cx="7685961" cy="1000125"/>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Crop yield prediction aims to forecast the amount of produce that can be harvested from a given area. This involves analyzing factors like weather conditions, soil type, and crop variety.</a:t>
            </a:r>
            <a:endParaRPr lang="en-US" sz="1600" dirty="0"/>
          </a:p>
        </p:txBody>
      </p:sp>
      <p:sp>
        <p:nvSpPr>
          <p:cNvPr id="5" name="Shape 2"/>
          <p:cNvSpPr/>
          <p:nvPr/>
        </p:nvSpPr>
        <p:spPr>
          <a:xfrm>
            <a:off x="729020" y="3821906"/>
            <a:ext cx="468630" cy="468630"/>
          </a:xfrm>
          <a:prstGeom prst="roundRect">
            <a:avLst>
              <a:gd name="adj" fmla="val 6668"/>
            </a:avLst>
          </a:prstGeom>
          <a:solidFill>
            <a:srgbClr val="26262B"/>
          </a:solidFill>
          <a:ln/>
        </p:spPr>
      </p:sp>
      <p:sp>
        <p:nvSpPr>
          <p:cNvPr id="6" name="Text 3"/>
          <p:cNvSpPr/>
          <p:nvPr/>
        </p:nvSpPr>
        <p:spPr>
          <a:xfrm>
            <a:off x="897255" y="3900011"/>
            <a:ext cx="132159" cy="312420"/>
          </a:xfrm>
          <a:prstGeom prst="rect">
            <a:avLst/>
          </a:prstGeom>
          <a:noFill/>
          <a:ln/>
        </p:spPr>
        <p:txBody>
          <a:bodyPr wrap="none" lIns="0" tIns="0" rIns="0" bIns="0" rtlCol="0" anchor="t"/>
          <a:lstStyle/>
          <a:p>
            <a:pPr marL="0" indent="0" algn="ctr">
              <a:lnSpc>
                <a:spcPts val="2450"/>
              </a:lnSpc>
              <a:buNone/>
            </a:pPr>
            <a:r>
              <a:rPr lang="en-US" sz="2450" dirty="0">
                <a:solidFill>
                  <a:srgbClr val="E0D6DE"/>
                </a:solidFill>
                <a:latin typeface="Sora" pitchFamily="34" charset="0"/>
                <a:ea typeface="Sora" pitchFamily="34" charset="-122"/>
                <a:cs typeface="Sora" pitchFamily="34" charset="-120"/>
              </a:rPr>
              <a:t>1</a:t>
            </a:r>
            <a:endParaRPr lang="en-US" sz="2450" dirty="0"/>
          </a:p>
        </p:txBody>
      </p:sp>
      <p:sp>
        <p:nvSpPr>
          <p:cNvPr id="7" name="Text 4"/>
          <p:cNvSpPr/>
          <p:nvPr/>
        </p:nvSpPr>
        <p:spPr>
          <a:xfrm>
            <a:off x="1405890" y="3821906"/>
            <a:ext cx="2997875" cy="325398"/>
          </a:xfrm>
          <a:prstGeom prst="rect">
            <a:avLst/>
          </a:prstGeom>
          <a:noFill/>
          <a:ln/>
        </p:spPr>
        <p:txBody>
          <a:bodyPr wrap="none" lIns="0" tIns="0" rIns="0" bIns="0" rtlCol="0" anchor="t"/>
          <a:lstStyle/>
          <a:p>
            <a:pPr marL="0" indent="0">
              <a:lnSpc>
                <a:spcPts val="2550"/>
              </a:lnSpc>
              <a:buNone/>
            </a:pPr>
            <a:r>
              <a:rPr lang="en-US" sz="2050" dirty="0">
                <a:solidFill>
                  <a:srgbClr val="E0D6DE"/>
                </a:solidFill>
                <a:latin typeface="Sora" pitchFamily="34" charset="0"/>
                <a:ea typeface="Sora" pitchFamily="34" charset="-122"/>
                <a:cs typeface="Sora" pitchFamily="34" charset="-120"/>
              </a:rPr>
              <a:t>Data-Driven Approach</a:t>
            </a:r>
            <a:endParaRPr lang="en-US" sz="2050" dirty="0"/>
          </a:p>
        </p:txBody>
      </p:sp>
      <p:sp>
        <p:nvSpPr>
          <p:cNvPr id="8" name="Text 5"/>
          <p:cNvSpPr/>
          <p:nvPr/>
        </p:nvSpPr>
        <p:spPr>
          <a:xfrm>
            <a:off x="1405890" y="4272201"/>
            <a:ext cx="3062049" cy="1333500"/>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Machine learning algorithms can learn complex relationships within data to make accurate predictions.</a:t>
            </a:r>
            <a:endParaRPr lang="en-US" sz="1600" dirty="0"/>
          </a:p>
        </p:txBody>
      </p:sp>
      <p:sp>
        <p:nvSpPr>
          <p:cNvPr id="9" name="Shape 6"/>
          <p:cNvSpPr/>
          <p:nvPr/>
        </p:nvSpPr>
        <p:spPr>
          <a:xfrm>
            <a:off x="4676180" y="3821906"/>
            <a:ext cx="468630" cy="468630"/>
          </a:xfrm>
          <a:prstGeom prst="roundRect">
            <a:avLst>
              <a:gd name="adj" fmla="val 6668"/>
            </a:avLst>
          </a:prstGeom>
          <a:solidFill>
            <a:srgbClr val="26262B"/>
          </a:solidFill>
          <a:ln/>
        </p:spPr>
      </p:sp>
      <p:sp>
        <p:nvSpPr>
          <p:cNvPr id="10" name="Text 7"/>
          <p:cNvSpPr/>
          <p:nvPr/>
        </p:nvSpPr>
        <p:spPr>
          <a:xfrm>
            <a:off x="4813102" y="3900011"/>
            <a:ext cx="194667" cy="312420"/>
          </a:xfrm>
          <a:prstGeom prst="rect">
            <a:avLst/>
          </a:prstGeom>
          <a:noFill/>
          <a:ln/>
        </p:spPr>
        <p:txBody>
          <a:bodyPr wrap="none" lIns="0" tIns="0" rIns="0" bIns="0" rtlCol="0" anchor="t"/>
          <a:lstStyle/>
          <a:p>
            <a:pPr marL="0" indent="0" algn="ctr">
              <a:lnSpc>
                <a:spcPts val="2450"/>
              </a:lnSpc>
              <a:buNone/>
            </a:pPr>
            <a:r>
              <a:rPr lang="en-US" sz="2450" dirty="0">
                <a:solidFill>
                  <a:srgbClr val="E0D6DE"/>
                </a:solidFill>
                <a:latin typeface="Sora" pitchFamily="34" charset="0"/>
                <a:ea typeface="Sora" pitchFamily="34" charset="-122"/>
                <a:cs typeface="Sora" pitchFamily="34" charset="-120"/>
              </a:rPr>
              <a:t>2</a:t>
            </a:r>
            <a:endParaRPr lang="en-US" sz="2450" dirty="0"/>
          </a:p>
        </p:txBody>
      </p:sp>
      <p:sp>
        <p:nvSpPr>
          <p:cNvPr id="11" name="Text 8"/>
          <p:cNvSpPr/>
          <p:nvPr/>
        </p:nvSpPr>
        <p:spPr>
          <a:xfrm>
            <a:off x="5353050" y="3821906"/>
            <a:ext cx="3062049" cy="650796"/>
          </a:xfrm>
          <a:prstGeom prst="rect">
            <a:avLst/>
          </a:prstGeom>
          <a:noFill/>
          <a:ln/>
        </p:spPr>
        <p:txBody>
          <a:bodyPr wrap="square" lIns="0" tIns="0" rIns="0" bIns="0" rtlCol="0" anchor="t"/>
          <a:lstStyle/>
          <a:p>
            <a:pPr marL="0" indent="0">
              <a:lnSpc>
                <a:spcPts val="2550"/>
              </a:lnSpc>
              <a:buNone/>
            </a:pPr>
            <a:r>
              <a:rPr lang="en-US" sz="2050" dirty="0">
                <a:solidFill>
                  <a:srgbClr val="E0D6DE"/>
                </a:solidFill>
                <a:latin typeface="Sora" pitchFamily="34" charset="0"/>
                <a:ea typeface="Sora" pitchFamily="34" charset="-122"/>
                <a:cs typeface="Sora" pitchFamily="34" charset="-120"/>
              </a:rPr>
              <a:t>Improved Resource Management</a:t>
            </a:r>
            <a:endParaRPr lang="en-US" sz="2050" dirty="0"/>
          </a:p>
        </p:txBody>
      </p:sp>
      <p:sp>
        <p:nvSpPr>
          <p:cNvPr id="12" name="Text 9"/>
          <p:cNvSpPr/>
          <p:nvPr/>
        </p:nvSpPr>
        <p:spPr>
          <a:xfrm>
            <a:off x="5353050" y="4597598"/>
            <a:ext cx="3062049" cy="1333500"/>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Accurate predictions can help farmers optimize water usage, fertilizer application, and other resources.</a:t>
            </a:r>
            <a:endParaRPr lang="en-US" sz="1600" dirty="0"/>
          </a:p>
        </p:txBody>
      </p:sp>
      <p:sp>
        <p:nvSpPr>
          <p:cNvPr id="13" name="Shape 10"/>
          <p:cNvSpPr/>
          <p:nvPr/>
        </p:nvSpPr>
        <p:spPr>
          <a:xfrm>
            <a:off x="729020" y="6373654"/>
            <a:ext cx="468630" cy="468630"/>
          </a:xfrm>
          <a:prstGeom prst="roundRect">
            <a:avLst>
              <a:gd name="adj" fmla="val 6668"/>
            </a:avLst>
          </a:prstGeom>
          <a:solidFill>
            <a:srgbClr val="26262B"/>
          </a:solidFill>
          <a:ln/>
        </p:spPr>
      </p:sp>
      <p:sp>
        <p:nvSpPr>
          <p:cNvPr id="14" name="Text 11"/>
          <p:cNvSpPr/>
          <p:nvPr/>
        </p:nvSpPr>
        <p:spPr>
          <a:xfrm>
            <a:off x="866418" y="6451759"/>
            <a:ext cx="193715" cy="312420"/>
          </a:xfrm>
          <a:prstGeom prst="rect">
            <a:avLst/>
          </a:prstGeom>
          <a:noFill/>
          <a:ln/>
        </p:spPr>
        <p:txBody>
          <a:bodyPr wrap="none" lIns="0" tIns="0" rIns="0" bIns="0" rtlCol="0" anchor="t"/>
          <a:lstStyle/>
          <a:p>
            <a:pPr marL="0" indent="0" algn="ctr">
              <a:lnSpc>
                <a:spcPts val="2450"/>
              </a:lnSpc>
              <a:buNone/>
            </a:pPr>
            <a:r>
              <a:rPr lang="en-US" sz="2450" dirty="0">
                <a:solidFill>
                  <a:srgbClr val="E0D6DE"/>
                </a:solidFill>
                <a:latin typeface="Sora" pitchFamily="34" charset="0"/>
                <a:ea typeface="Sora" pitchFamily="34" charset="-122"/>
                <a:cs typeface="Sora" pitchFamily="34" charset="-120"/>
              </a:rPr>
              <a:t>3</a:t>
            </a:r>
            <a:endParaRPr lang="en-US" sz="2450" dirty="0"/>
          </a:p>
        </p:txBody>
      </p:sp>
      <p:sp>
        <p:nvSpPr>
          <p:cNvPr id="15" name="Text 12"/>
          <p:cNvSpPr/>
          <p:nvPr/>
        </p:nvSpPr>
        <p:spPr>
          <a:xfrm>
            <a:off x="1405890" y="6373654"/>
            <a:ext cx="3575447" cy="325398"/>
          </a:xfrm>
          <a:prstGeom prst="rect">
            <a:avLst/>
          </a:prstGeom>
          <a:noFill/>
          <a:ln/>
        </p:spPr>
        <p:txBody>
          <a:bodyPr wrap="none" lIns="0" tIns="0" rIns="0" bIns="0" rtlCol="0" anchor="t"/>
          <a:lstStyle/>
          <a:p>
            <a:pPr marL="0" indent="0">
              <a:lnSpc>
                <a:spcPts val="2550"/>
              </a:lnSpc>
              <a:buNone/>
            </a:pPr>
            <a:r>
              <a:rPr lang="en-US" sz="2050" dirty="0">
                <a:solidFill>
                  <a:srgbClr val="E0D6DE"/>
                </a:solidFill>
                <a:latin typeface="Sora" pitchFamily="34" charset="0"/>
                <a:ea typeface="Sora" pitchFamily="34" charset="-122"/>
                <a:cs typeface="Sora" pitchFamily="34" charset="-120"/>
              </a:rPr>
              <a:t>Enhanced Decision Making</a:t>
            </a:r>
            <a:endParaRPr lang="en-US" sz="2050" dirty="0"/>
          </a:p>
        </p:txBody>
      </p:sp>
      <p:sp>
        <p:nvSpPr>
          <p:cNvPr id="16" name="Text 13"/>
          <p:cNvSpPr/>
          <p:nvPr/>
        </p:nvSpPr>
        <p:spPr>
          <a:xfrm>
            <a:off x="1405890" y="6823948"/>
            <a:ext cx="7009090" cy="666750"/>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Farmers can adjust their planting schedules and manage risks based on yield predictions.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471" y="564833"/>
            <a:ext cx="6331863" cy="640556"/>
          </a:xfrm>
          <a:prstGeom prst="rect">
            <a:avLst/>
          </a:prstGeom>
          <a:noFill/>
          <a:ln/>
        </p:spPr>
        <p:txBody>
          <a:bodyPr wrap="none" lIns="0" tIns="0" rIns="0" bIns="0" rtlCol="0" anchor="t"/>
          <a:lstStyle/>
          <a:p>
            <a:pPr marL="0" indent="0">
              <a:lnSpc>
                <a:spcPts val="5000"/>
              </a:lnSpc>
              <a:buNone/>
            </a:pPr>
            <a:r>
              <a:rPr lang="en-US" sz="4000" dirty="0">
                <a:solidFill>
                  <a:srgbClr val="97B8FF"/>
                </a:solidFill>
                <a:latin typeface="Sora" pitchFamily="34" charset="0"/>
                <a:ea typeface="Sora" pitchFamily="34" charset="-122"/>
                <a:cs typeface="Sora" pitchFamily="34" charset="-120"/>
              </a:rPr>
              <a:t>Decision Tree Algorithm</a:t>
            </a:r>
            <a:endParaRPr lang="en-US" sz="4000" dirty="0"/>
          </a:p>
        </p:txBody>
      </p:sp>
      <p:sp>
        <p:nvSpPr>
          <p:cNvPr id="4" name="Text 1"/>
          <p:cNvSpPr/>
          <p:nvPr/>
        </p:nvSpPr>
        <p:spPr>
          <a:xfrm>
            <a:off x="717471" y="1512808"/>
            <a:ext cx="7709059" cy="984052"/>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The decision tree algorithm is a supervised learning technique used for classification and regression. It constructs a tree-like model to predict a target variable based on various input features.</a:t>
            </a:r>
            <a:endParaRPr lang="en-US" sz="1600" dirty="0"/>
          </a:p>
        </p:txBody>
      </p:sp>
      <p:sp>
        <p:nvSpPr>
          <p:cNvPr id="5" name="Shape 2"/>
          <p:cNvSpPr/>
          <p:nvPr/>
        </p:nvSpPr>
        <p:spPr>
          <a:xfrm>
            <a:off x="1013460" y="2727484"/>
            <a:ext cx="22860" cy="4937165"/>
          </a:xfrm>
          <a:prstGeom prst="roundRect">
            <a:avLst>
              <a:gd name="adj" fmla="val 134514"/>
            </a:avLst>
          </a:prstGeom>
          <a:solidFill>
            <a:srgbClr val="3F3F44"/>
          </a:solidFill>
          <a:ln/>
        </p:spPr>
      </p:sp>
      <p:sp>
        <p:nvSpPr>
          <p:cNvPr id="6" name="Shape 3"/>
          <p:cNvSpPr/>
          <p:nvPr/>
        </p:nvSpPr>
        <p:spPr>
          <a:xfrm>
            <a:off x="1232654" y="3177302"/>
            <a:ext cx="717471" cy="22860"/>
          </a:xfrm>
          <a:prstGeom prst="roundRect">
            <a:avLst>
              <a:gd name="adj" fmla="val 134514"/>
            </a:avLst>
          </a:prstGeom>
          <a:solidFill>
            <a:srgbClr val="3F3F44"/>
          </a:solidFill>
          <a:ln/>
        </p:spPr>
      </p:sp>
      <p:sp>
        <p:nvSpPr>
          <p:cNvPr id="7" name="Shape 4"/>
          <p:cNvSpPr/>
          <p:nvPr/>
        </p:nvSpPr>
        <p:spPr>
          <a:xfrm>
            <a:off x="794266" y="2958108"/>
            <a:ext cx="461248" cy="461248"/>
          </a:xfrm>
          <a:prstGeom prst="roundRect">
            <a:avLst>
              <a:gd name="adj" fmla="val 6667"/>
            </a:avLst>
          </a:prstGeom>
          <a:solidFill>
            <a:srgbClr val="26262B"/>
          </a:solidFill>
          <a:ln/>
        </p:spPr>
      </p:sp>
      <p:sp>
        <p:nvSpPr>
          <p:cNvPr id="8" name="Text 5"/>
          <p:cNvSpPr/>
          <p:nvPr/>
        </p:nvSpPr>
        <p:spPr>
          <a:xfrm>
            <a:off x="959763" y="3034903"/>
            <a:ext cx="130135" cy="307538"/>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pitchFamily="34" charset="0"/>
                <a:ea typeface="Sora" pitchFamily="34" charset="-122"/>
                <a:cs typeface="Sora" pitchFamily="34" charset="-120"/>
              </a:rPr>
              <a:t>1</a:t>
            </a:r>
            <a:endParaRPr lang="en-US" sz="2400" dirty="0"/>
          </a:p>
        </p:txBody>
      </p:sp>
      <p:sp>
        <p:nvSpPr>
          <p:cNvPr id="9" name="Text 6"/>
          <p:cNvSpPr/>
          <p:nvPr/>
        </p:nvSpPr>
        <p:spPr>
          <a:xfrm>
            <a:off x="2152293" y="2932390"/>
            <a:ext cx="2562463" cy="320278"/>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pitchFamily="34" charset="0"/>
                <a:ea typeface="Sora" pitchFamily="34" charset="-122"/>
                <a:cs typeface="Sora" pitchFamily="34" charset="-120"/>
              </a:rPr>
              <a:t>Splitting Data</a:t>
            </a:r>
            <a:endParaRPr lang="en-US" sz="2000" dirty="0"/>
          </a:p>
        </p:txBody>
      </p:sp>
      <p:sp>
        <p:nvSpPr>
          <p:cNvPr id="10" name="Text 7"/>
          <p:cNvSpPr/>
          <p:nvPr/>
        </p:nvSpPr>
        <p:spPr>
          <a:xfrm>
            <a:off x="2152293" y="3375660"/>
            <a:ext cx="6274237" cy="65603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The algorithm divides the data into subsets based on the most informative feature.</a:t>
            </a:r>
            <a:endParaRPr lang="en-US" sz="1600" dirty="0"/>
          </a:p>
        </p:txBody>
      </p:sp>
      <p:sp>
        <p:nvSpPr>
          <p:cNvPr id="11" name="Shape 8"/>
          <p:cNvSpPr/>
          <p:nvPr/>
        </p:nvSpPr>
        <p:spPr>
          <a:xfrm>
            <a:off x="1232654" y="4891326"/>
            <a:ext cx="717471" cy="22860"/>
          </a:xfrm>
          <a:prstGeom prst="roundRect">
            <a:avLst>
              <a:gd name="adj" fmla="val 134514"/>
            </a:avLst>
          </a:prstGeom>
          <a:solidFill>
            <a:srgbClr val="3F3F44"/>
          </a:solidFill>
          <a:ln/>
        </p:spPr>
      </p:sp>
      <p:sp>
        <p:nvSpPr>
          <p:cNvPr id="12" name="Shape 9"/>
          <p:cNvSpPr/>
          <p:nvPr/>
        </p:nvSpPr>
        <p:spPr>
          <a:xfrm>
            <a:off x="794266" y="4672132"/>
            <a:ext cx="461248" cy="461248"/>
          </a:xfrm>
          <a:prstGeom prst="roundRect">
            <a:avLst>
              <a:gd name="adj" fmla="val 6667"/>
            </a:avLst>
          </a:prstGeom>
          <a:solidFill>
            <a:srgbClr val="26262B"/>
          </a:solidFill>
          <a:ln/>
        </p:spPr>
      </p:sp>
      <p:sp>
        <p:nvSpPr>
          <p:cNvPr id="13" name="Text 10"/>
          <p:cNvSpPr/>
          <p:nvPr/>
        </p:nvSpPr>
        <p:spPr>
          <a:xfrm>
            <a:off x="929045" y="4748927"/>
            <a:ext cx="191572" cy="307538"/>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pitchFamily="34" charset="0"/>
                <a:ea typeface="Sora" pitchFamily="34" charset="-122"/>
                <a:cs typeface="Sora" pitchFamily="34" charset="-120"/>
              </a:rPr>
              <a:t>2</a:t>
            </a:r>
            <a:endParaRPr lang="en-US" sz="2400" dirty="0"/>
          </a:p>
        </p:txBody>
      </p:sp>
      <p:sp>
        <p:nvSpPr>
          <p:cNvPr id="14" name="Text 11"/>
          <p:cNvSpPr/>
          <p:nvPr/>
        </p:nvSpPr>
        <p:spPr>
          <a:xfrm>
            <a:off x="2152293" y="4646414"/>
            <a:ext cx="2562463" cy="320278"/>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pitchFamily="34" charset="0"/>
                <a:ea typeface="Sora" pitchFamily="34" charset="-122"/>
                <a:cs typeface="Sora" pitchFamily="34" charset="-120"/>
              </a:rPr>
              <a:t>Decision Nodes</a:t>
            </a:r>
            <a:endParaRPr lang="en-US" sz="2000" dirty="0"/>
          </a:p>
        </p:txBody>
      </p:sp>
      <p:sp>
        <p:nvSpPr>
          <p:cNvPr id="15" name="Text 12"/>
          <p:cNvSpPr/>
          <p:nvPr/>
        </p:nvSpPr>
        <p:spPr>
          <a:xfrm>
            <a:off x="2152293" y="5089684"/>
            <a:ext cx="6274237" cy="65603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Each node in the tree represents a decision based on a particular feature.</a:t>
            </a:r>
            <a:endParaRPr lang="en-US" sz="1600" dirty="0"/>
          </a:p>
        </p:txBody>
      </p:sp>
      <p:sp>
        <p:nvSpPr>
          <p:cNvPr id="16" name="Shape 13"/>
          <p:cNvSpPr/>
          <p:nvPr/>
        </p:nvSpPr>
        <p:spPr>
          <a:xfrm>
            <a:off x="1232654" y="6605349"/>
            <a:ext cx="717471" cy="22860"/>
          </a:xfrm>
          <a:prstGeom prst="roundRect">
            <a:avLst>
              <a:gd name="adj" fmla="val 134514"/>
            </a:avLst>
          </a:prstGeom>
          <a:solidFill>
            <a:srgbClr val="3F3F44"/>
          </a:solidFill>
          <a:ln/>
        </p:spPr>
      </p:sp>
      <p:sp>
        <p:nvSpPr>
          <p:cNvPr id="17" name="Shape 14"/>
          <p:cNvSpPr/>
          <p:nvPr/>
        </p:nvSpPr>
        <p:spPr>
          <a:xfrm>
            <a:off x="794266" y="6386155"/>
            <a:ext cx="461248" cy="461248"/>
          </a:xfrm>
          <a:prstGeom prst="roundRect">
            <a:avLst>
              <a:gd name="adj" fmla="val 6667"/>
            </a:avLst>
          </a:prstGeom>
          <a:solidFill>
            <a:srgbClr val="26262B"/>
          </a:solidFill>
          <a:ln/>
        </p:spPr>
      </p:sp>
      <p:sp>
        <p:nvSpPr>
          <p:cNvPr id="18" name="Text 15"/>
          <p:cNvSpPr/>
          <p:nvPr/>
        </p:nvSpPr>
        <p:spPr>
          <a:xfrm>
            <a:off x="929521" y="6462951"/>
            <a:ext cx="190619" cy="307538"/>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pitchFamily="34" charset="0"/>
                <a:ea typeface="Sora" pitchFamily="34" charset="-122"/>
                <a:cs typeface="Sora" pitchFamily="34" charset="-120"/>
              </a:rPr>
              <a:t>3</a:t>
            </a:r>
            <a:endParaRPr lang="en-US" sz="2400" dirty="0"/>
          </a:p>
        </p:txBody>
      </p:sp>
      <p:sp>
        <p:nvSpPr>
          <p:cNvPr id="19" name="Text 16"/>
          <p:cNvSpPr/>
          <p:nvPr/>
        </p:nvSpPr>
        <p:spPr>
          <a:xfrm>
            <a:off x="2152293" y="6360438"/>
            <a:ext cx="2562463" cy="320278"/>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pitchFamily="34" charset="0"/>
                <a:ea typeface="Sora" pitchFamily="34" charset="-122"/>
                <a:cs typeface="Sora" pitchFamily="34" charset="-120"/>
              </a:rPr>
              <a:t>Leaf Nodes</a:t>
            </a:r>
            <a:endParaRPr lang="en-US" sz="2000" dirty="0"/>
          </a:p>
        </p:txBody>
      </p:sp>
      <p:sp>
        <p:nvSpPr>
          <p:cNvPr id="20" name="Text 17"/>
          <p:cNvSpPr/>
          <p:nvPr/>
        </p:nvSpPr>
        <p:spPr>
          <a:xfrm>
            <a:off x="2152293" y="6803708"/>
            <a:ext cx="6274237" cy="65603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Noto Sans TC" pitchFamily="34" charset="0"/>
                <a:ea typeface="Noto Sans TC" pitchFamily="34" charset="-122"/>
                <a:cs typeface="Noto Sans TC" pitchFamily="34" charset="-120"/>
              </a:rPr>
              <a:t>The final nodes of the tree predict the output, representing the yield prediction.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99606F-3734-A704-D76B-F092CF31CEC7}"/>
              </a:ext>
            </a:extLst>
          </p:cNvPr>
          <p:cNvSpPr txBox="1"/>
          <p:nvPr/>
        </p:nvSpPr>
        <p:spPr>
          <a:xfrm>
            <a:off x="1048438" y="1317625"/>
            <a:ext cx="4831645" cy="584775"/>
          </a:xfrm>
          <a:prstGeom prst="rect">
            <a:avLst/>
          </a:prstGeom>
          <a:noFill/>
        </p:spPr>
        <p:txBody>
          <a:bodyPr wrap="square" rtlCol="0">
            <a:spAutoFit/>
          </a:bodyPr>
          <a:lstStyle/>
          <a:p>
            <a:r>
              <a:rPr lang="en-IN" sz="3200" b="1" dirty="0">
                <a:solidFill>
                  <a:schemeClr val="accent1">
                    <a:lumMod val="75000"/>
                  </a:schemeClr>
                </a:solidFill>
              </a:rPr>
              <a:t>ARCHITECTURE DIAGRAM:</a:t>
            </a:r>
          </a:p>
        </p:txBody>
      </p:sp>
      <p:pic>
        <p:nvPicPr>
          <p:cNvPr id="3" name="Picture 2">
            <a:extLst>
              <a:ext uri="{FF2B5EF4-FFF2-40B4-BE49-F238E27FC236}">
                <a16:creationId xmlns:a16="http://schemas.microsoft.com/office/drawing/2014/main" id="{6353D438-4C3F-93C6-A8BC-A9A2B3C930E6}"/>
              </a:ext>
            </a:extLst>
          </p:cNvPr>
          <p:cNvPicPr>
            <a:picLocks noChangeAspect="1"/>
          </p:cNvPicPr>
          <p:nvPr/>
        </p:nvPicPr>
        <p:blipFill>
          <a:blip r:embed="rId2"/>
          <a:stretch>
            <a:fillRect/>
          </a:stretch>
        </p:blipFill>
        <p:spPr>
          <a:xfrm>
            <a:off x="3030168" y="2589554"/>
            <a:ext cx="8934450" cy="4171950"/>
          </a:xfrm>
          <a:prstGeom prst="rect">
            <a:avLst/>
          </a:prstGeom>
          <a:scene3d>
            <a:camera prst="orthographicFront"/>
            <a:lightRig rig="threePt" dir="t"/>
          </a:scene3d>
          <a:sp3d extrusionH="76200">
            <a:extrusionClr>
              <a:schemeClr val="bg1"/>
            </a:extrusionClr>
          </a:sp3d>
        </p:spPr>
      </p:pic>
    </p:spTree>
    <p:extLst>
      <p:ext uri="{BB962C8B-B14F-4D97-AF65-F5344CB8AC3E}">
        <p14:creationId xmlns:p14="http://schemas.microsoft.com/office/powerpoint/2010/main" val="90112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lh7-rt.googleusercontent.com/docsz/AD_4nXeYN2sv3fQZPzOZwFHi-d5bpYd7yo2JhnzunxlFrjb81HQ8nezhIPRzdBkOhzgw4LbkJOqwZHWJyRZky2JDM2-CDxdJvE9uEOaw-kiAF8jfDmKRxys3nkEKTxnn4iAnLQVRm800C356DQ3RrikY0Z8fcqTZAb8qEosrhrtHLATrx3nr91stsaI?key=FzyIM3X2i4MV2MT6AZXBHw">
            <a:extLst>
              <a:ext uri="{FF2B5EF4-FFF2-40B4-BE49-F238E27FC236}">
                <a16:creationId xmlns:a16="http://schemas.microsoft.com/office/drawing/2014/main" id="{42233E80-64C0-741A-1E67-9E70B7151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459" y="0"/>
            <a:ext cx="7612381" cy="8229600"/>
          </a:xfrm>
          <a:prstGeom prst="rect">
            <a:avLst/>
          </a:prstGeom>
          <a:solidFill>
            <a:schemeClr val="bg1"/>
          </a:solidFill>
        </p:spPr>
      </p:pic>
      <p:sp>
        <p:nvSpPr>
          <p:cNvPr id="3" name="TextBox 2">
            <a:extLst>
              <a:ext uri="{FF2B5EF4-FFF2-40B4-BE49-F238E27FC236}">
                <a16:creationId xmlns:a16="http://schemas.microsoft.com/office/drawing/2014/main" id="{4DB2432F-38F1-C0FB-36E3-B481036DA580}"/>
              </a:ext>
            </a:extLst>
          </p:cNvPr>
          <p:cNvSpPr txBox="1"/>
          <p:nvPr/>
        </p:nvSpPr>
        <p:spPr>
          <a:xfrm>
            <a:off x="1223010" y="1503045"/>
            <a:ext cx="4240530" cy="707886"/>
          </a:xfrm>
          <a:prstGeom prst="rect">
            <a:avLst/>
          </a:prstGeom>
          <a:noFill/>
        </p:spPr>
        <p:txBody>
          <a:bodyPr wrap="square" rtlCol="0">
            <a:spAutoFit/>
          </a:bodyPr>
          <a:lstStyle/>
          <a:p>
            <a:r>
              <a:rPr lang="en-IN" sz="4000" b="1" dirty="0">
                <a:solidFill>
                  <a:schemeClr val="accent4">
                    <a:lumMod val="75000"/>
                  </a:schemeClr>
                </a:solidFill>
              </a:rPr>
              <a:t>UML DIAGRAMS</a:t>
            </a:r>
          </a:p>
        </p:txBody>
      </p:sp>
      <p:sp>
        <p:nvSpPr>
          <p:cNvPr id="4" name="TextBox 3">
            <a:extLst>
              <a:ext uri="{FF2B5EF4-FFF2-40B4-BE49-F238E27FC236}">
                <a16:creationId xmlns:a16="http://schemas.microsoft.com/office/drawing/2014/main" id="{B86BDE52-3FA8-2BDB-8F65-0494C23AC48C}"/>
              </a:ext>
            </a:extLst>
          </p:cNvPr>
          <p:cNvSpPr txBox="1"/>
          <p:nvPr/>
        </p:nvSpPr>
        <p:spPr>
          <a:xfrm>
            <a:off x="1223010" y="2930484"/>
            <a:ext cx="5337810" cy="523220"/>
          </a:xfrm>
          <a:prstGeom prst="rect">
            <a:avLst/>
          </a:prstGeom>
          <a:noFill/>
        </p:spPr>
        <p:txBody>
          <a:bodyPr wrap="square" rtlCol="0">
            <a:spAutoFit/>
          </a:bodyPr>
          <a:lstStyle/>
          <a:p>
            <a:r>
              <a:rPr lang="en-IN" sz="2800" b="1" dirty="0">
                <a:solidFill>
                  <a:schemeClr val="accent3">
                    <a:lumMod val="20000"/>
                    <a:lumOff val="80000"/>
                  </a:schemeClr>
                </a:solidFill>
              </a:rPr>
              <a:t>USE CASE DIAGRAM</a:t>
            </a:r>
          </a:p>
        </p:txBody>
      </p:sp>
    </p:spTree>
    <p:extLst>
      <p:ext uri="{BB962C8B-B14F-4D97-AF65-F5344CB8AC3E}">
        <p14:creationId xmlns:p14="http://schemas.microsoft.com/office/powerpoint/2010/main" val="2302726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lh7-rt.googleusercontent.com/docsz/AD_4nXeszie-yGzS-neUDTd5gszeRQPyFk8QIlPpzNa9ZkbIG-Pjg1szNDB_v8IQi8SpRi1sKnLU4qY3ua4nAbBbfEZyw6LiIjs9f4cDxlKgpLXqg_qTaCNr4BKYqxHgG54LvIhDiN7R9c4dbav__U3_aSaZUcGvNPX-hxDZ1oEVbT-sEsAkPGlznfY?key=FzyIM3X2i4MV2MT6AZXBHw">
            <a:extLst>
              <a:ext uri="{FF2B5EF4-FFF2-40B4-BE49-F238E27FC236}">
                <a16:creationId xmlns:a16="http://schemas.microsoft.com/office/drawing/2014/main" id="{46E0A43C-8955-2CA8-3692-32F4AAA153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7378" y="0"/>
            <a:ext cx="6683022" cy="8229600"/>
          </a:xfrm>
          <a:prstGeom prst="rect">
            <a:avLst/>
          </a:prstGeom>
          <a:solidFill>
            <a:schemeClr val="bg1"/>
          </a:solidFill>
        </p:spPr>
      </p:pic>
      <p:sp>
        <p:nvSpPr>
          <p:cNvPr id="2" name="TextBox 1">
            <a:extLst>
              <a:ext uri="{FF2B5EF4-FFF2-40B4-BE49-F238E27FC236}">
                <a16:creationId xmlns:a16="http://schemas.microsoft.com/office/drawing/2014/main" id="{206CA147-8872-8CA6-C292-5DFC0FE8A9B1}"/>
              </a:ext>
            </a:extLst>
          </p:cNvPr>
          <p:cNvSpPr txBox="1"/>
          <p:nvPr/>
        </p:nvSpPr>
        <p:spPr>
          <a:xfrm>
            <a:off x="1998133" y="3239911"/>
            <a:ext cx="4402667" cy="584775"/>
          </a:xfrm>
          <a:prstGeom prst="rect">
            <a:avLst/>
          </a:prstGeom>
          <a:noFill/>
        </p:spPr>
        <p:txBody>
          <a:bodyPr wrap="square" rtlCol="0">
            <a:spAutoFit/>
          </a:bodyPr>
          <a:lstStyle/>
          <a:p>
            <a:r>
              <a:rPr lang="en-IN" sz="3200" b="1" dirty="0">
                <a:solidFill>
                  <a:schemeClr val="bg1"/>
                </a:solidFill>
              </a:rPr>
              <a:t>CLASS DIAGRAM</a:t>
            </a:r>
          </a:p>
        </p:txBody>
      </p:sp>
    </p:spTree>
    <p:extLst>
      <p:ext uri="{BB962C8B-B14F-4D97-AF65-F5344CB8AC3E}">
        <p14:creationId xmlns:p14="http://schemas.microsoft.com/office/powerpoint/2010/main" val="3676542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lh7-rt.googleusercontent.com/docsz/AD_4nXeuC6ETK96ufMzjo-72WjnFcLSx1yfQng8BoJNKr5U08lj-gFDaUp8v0BZP_cXvsvm7neJ5Q-96cSc1UL_qL-PSakDLACnx1plq-7MGTECn-Oiq_cZNuNgKNBny3pUNcXldTJ2OqnJdGxxZidRR8vzwLWymoyvBtlR0Fii_y_5s93pT7ma7jw?key=FzyIM3X2i4MV2MT6AZXBHw">
            <a:extLst>
              <a:ext uri="{FF2B5EF4-FFF2-40B4-BE49-F238E27FC236}">
                <a16:creationId xmlns:a16="http://schemas.microsoft.com/office/drawing/2014/main" id="{78A7E395-8232-EDF0-A20F-4D090F15E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444" y="0"/>
            <a:ext cx="6953956"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A7CD60-8CDE-FCC1-5FF8-BDDD7399956C}"/>
              </a:ext>
            </a:extLst>
          </p:cNvPr>
          <p:cNvSpPr txBox="1"/>
          <p:nvPr/>
        </p:nvSpPr>
        <p:spPr>
          <a:xfrm>
            <a:off x="1467554" y="2932190"/>
            <a:ext cx="4921957" cy="584775"/>
          </a:xfrm>
          <a:prstGeom prst="rect">
            <a:avLst/>
          </a:prstGeom>
          <a:noFill/>
        </p:spPr>
        <p:txBody>
          <a:bodyPr wrap="square" rtlCol="0">
            <a:spAutoFit/>
          </a:bodyPr>
          <a:lstStyle/>
          <a:p>
            <a:r>
              <a:rPr lang="en-IN" sz="3200" b="1" dirty="0">
                <a:solidFill>
                  <a:schemeClr val="bg1"/>
                </a:solidFill>
              </a:rPr>
              <a:t>SEQUENCE DIAGRAM</a:t>
            </a:r>
          </a:p>
        </p:txBody>
      </p:sp>
    </p:spTree>
    <p:extLst>
      <p:ext uri="{BB962C8B-B14F-4D97-AF65-F5344CB8AC3E}">
        <p14:creationId xmlns:p14="http://schemas.microsoft.com/office/powerpoint/2010/main" val="3027165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843</Words>
  <Application>Microsoft Office PowerPoint</Application>
  <PresentationFormat>Custom</PresentationFormat>
  <Paragraphs>93</Paragraphs>
  <Slides>15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Noto Sans TC</vt:lpstr>
      <vt:lpstr>Sora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SAMYUKTHA GANESEN</cp:lastModifiedBy>
  <cp:revision>8</cp:revision>
  <dcterms:created xsi:type="dcterms:W3CDTF">2024-09-27T07:29:07Z</dcterms:created>
  <dcterms:modified xsi:type="dcterms:W3CDTF">2024-10-16T13:15:27Z</dcterms:modified>
</cp:coreProperties>
</file>